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2" r:id="rId4"/>
    <p:sldMasterId id="2147483720" r:id="rId5"/>
  </p:sldMasterIdLst>
  <p:sldIdLst>
    <p:sldId id="256" r:id="rId6"/>
    <p:sldId id="317" r:id="rId7"/>
    <p:sldId id="259" r:id="rId8"/>
    <p:sldId id="258" r:id="rId9"/>
    <p:sldId id="318" r:id="rId10"/>
    <p:sldId id="266" r:id="rId11"/>
    <p:sldId id="275" r:id="rId12"/>
    <p:sldId id="276" r:id="rId13"/>
    <p:sldId id="273" r:id="rId14"/>
    <p:sldId id="277" r:id="rId15"/>
    <p:sldId id="279" r:id="rId16"/>
    <p:sldId id="319" r:id="rId17"/>
    <p:sldId id="280" r:id="rId18"/>
    <p:sldId id="281" r:id="rId19"/>
    <p:sldId id="274" r:id="rId20"/>
    <p:sldId id="278" r:id="rId21"/>
    <p:sldId id="283" r:id="rId22"/>
    <p:sldId id="284" r:id="rId23"/>
    <p:sldId id="285" r:id="rId24"/>
    <p:sldId id="286" r:id="rId25"/>
    <p:sldId id="287" r:id="rId26"/>
    <p:sldId id="288" r:id="rId27"/>
    <p:sldId id="313" r:id="rId28"/>
    <p:sldId id="269" r:id="rId29"/>
    <p:sldId id="260" r:id="rId30"/>
    <p:sldId id="289" r:id="rId31"/>
    <p:sldId id="299" r:id="rId32"/>
    <p:sldId id="300" r:id="rId33"/>
    <p:sldId id="261" r:id="rId34"/>
    <p:sldId id="298" r:id="rId35"/>
    <p:sldId id="302" r:id="rId36"/>
    <p:sldId id="303" r:id="rId37"/>
    <p:sldId id="309" r:id="rId38"/>
    <p:sldId id="304" r:id="rId39"/>
    <p:sldId id="315" r:id="rId40"/>
    <p:sldId id="314" r:id="rId41"/>
    <p:sldId id="294" r:id="rId42"/>
    <p:sldId id="295" r:id="rId43"/>
    <p:sldId id="305" r:id="rId44"/>
    <p:sldId id="306" r:id="rId45"/>
    <p:sldId id="297" r:id="rId46"/>
    <p:sldId id="316" r:id="rId47"/>
    <p:sldId id="310" r:id="rId48"/>
    <p:sldId id="307" r:id="rId49"/>
    <p:sldId id="312" r:id="rId50"/>
    <p:sldId id="311" r:id="rId51"/>
    <p:sldId id="320" r:id="rId52"/>
    <p:sldId id="308" r:id="rId5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67" autoAdjust="0"/>
    <p:restoredTop sz="94660" autoAdjust="0"/>
  </p:normalViewPr>
  <p:slideViewPr>
    <p:cSldViewPr snapToGrid="0">
      <p:cViewPr>
        <p:scale>
          <a:sx n="85" d="100"/>
          <a:sy n="85" d="100"/>
        </p:scale>
        <p:origin x="-936" y="-8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5544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printerSettings" Target="printerSettings/printerSettings1.bin"/><Relationship Id="rId55" Type="http://schemas.openxmlformats.org/officeDocument/2006/relationships/presProps" Target="presProps.xml"/><Relationship Id="rId56" Type="http://schemas.openxmlformats.org/officeDocument/2006/relationships/viewProps" Target="viewProps.xml"/><Relationship Id="rId57" Type="http://schemas.openxmlformats.org/officeDocument/2006/relationships/theme" Target="theme/theme1.xml"/><Relationship Id="rId58" Type="http://schemas.openxmlformats.org/officeDocument/2006/relationships/tableStyles" Target="tableStyles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Master" Target="slideMasters/slideMaster2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90000">
                <a:srgbClr val="FFFF00"/>
              </a:gs>
              <a:gs pos="0">
                <a:srgbClr val="FFC00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4" name="Imagen 1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7554" y="3942376"/>
            <a:ext cx="9026142" cy="2787485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35024" y="722995"/>
            <a:ext cx="7251207" cy="1633731"/>
          </a:xfrm>
          <a:prstGeom prst="rect">
            <a:avLst/>
          </a:prstGeom>
        </p:spPr>
      </p:pic>
      <p:sp>
        <p:nvSpPr>
          <p:cNvPr id="17" name="CuadroTexto 16"/>
          <p:cNvSpPr txBox="1"/>
          <p:nvPr userDrawn="1"/>
        </p:nvSpPr>
        <p:spPr>
          <a:xfrm>
            <a:off x="2911067" y="4585569"/>
            <a:ext cx="620634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400" dirty="0" smtClean="0">
                <a:latin typeface="TrashHand" panose="00000400000000000000" pitchFamily="2" charset="0"/>
              </a:rPr>
              <a:t>Máster</a:t>
            </a:r>
            <a:r>
              <a:rPr lang="es-ES" sz="4400" baseline="0" dirty="0" smtClean="0">
                <a:latin typeface="TrashHand" panose="00000400000000000000" pitchFamily="2" charset="0"/>
              </a:rPr>
              <a:t> en Data </a:t>
            </a:r>
            <a:r>
              <a:rPr lang="es-ES" sz="4400" baseline="0" dirty="0" err="1" smtClean="0">
                <a:latin typeface="TrashHand" panose="00000400000000000000" pitchFamily="2" charset="0"/>
              </a:rPr>
              <a:t>Science</a:t>
            </a:r>
            <a:endParaRPr lang="es-ES" sz="4400" dirty="0">
              <a:latin typeface="TrashHand" panose="00000400000000000000" pitchFamily="2" charset="0"/>
            </a:endParaRPr>
          </a:p>
        </p:txBody>
      </p:sp>
      <p:sp>
        <p:nvSpPr>
          <p:cNvPr id="19" name="CuadroTexto 18"/>
          <p:cNvSpPr txBox="1"/>
          <p:nvPr userDrawn="1"/>
        </p:nvSpPr>
        <p:spPr>
          <a:xfrm>
            <a:off x="5544404" y="5355009"/>
            <a:ext cx="21662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 smtClean="0">
                <a:latin typeface="Lato Thin" panose="020F0502020204030203" pitchFamily="34" charset="0"/>
                <a:ea typeface="Lato Thin" panose="020F0502020204030203" pitchFamily="34" charset="0"/>
                <a:cs typeface="Lato Thin" panose="020F0502020204030203" pitchFamily="34" charset="0"/>
              </a:rPr>
              <a:t>María Hernández</a:t>
            </a:r>
            <a:endParaRPr lang="es-ES" dirty="0">
              <a:latin typeface="Lato Thin" panose="020F0502020204030203" pitchFamily="34" charset="0"/>
              <a:ea typeface="Lato Thin" panose="020F0502020204030203" pitchFamily="34" charset="0"/>
              <a:cs typeface="Lato Thin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38925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6" y="4815415"/>
            <a:ext cx="6798734" cy="566739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2400" b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s-ES_tradnl" smtClean="0"/>
              <a:t>Clic para editar título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26260" y="1032934"/>
            <a:ext cx="7091482" cy="33612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_tradnl" smtClean="0"/>
              <a:t>Arrastre la imagen al marcador de posición o haga clic en el icono para agregar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76866" y="5382153"/>
            <a:ext cx="6798734" cy="493712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6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27317833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6" y="906874"/>
            <a:ext cx="6798734" cy="309786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3200" b="0" cap="none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s-ES_tradnl" smtClean="0"/>
              <a:t>Clic para editar 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5" y="4275665"/>
            <a:ext cx="6798736" cy="160020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24294091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4333" y="982133"/>
            <a:ext cx="6400250" cy="237066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s-ES_tradnl" smtClean="0"/>
              <a:t>Clic para editar título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00200" y="3352800"/>
            <a:ext cx="5892798" cy="65193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18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3" y="4343401"/>
            <a:ext cx="6798738" cy="153246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49971" y="905363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633505" y="2827871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987506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9" y="3308581"/>
            <a:ext cx="6798728" cy="14688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200" b="0" cap="none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s-ES_tradnl" smtClean="0"/>
              <a:t>Clic para editar 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8" y="4777381"/>
            <a:ext cx="6798730" cy="8604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2899336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09416" y="982133"/>
            <a:ext cx="6325168" cy="224366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s-ES_tradnl" smtClean="0"/>
              <a:t>Clic para editar título</a:t>
            </a:r>
            <a:endParaRPr lang="en-US" dirty="0"/>
          </a:p>
        </p:txBody>
      </p:sp>
      <p:sp>
        <p:nvSpPr>
          <p:cNvPr id="18" name="Text Placeholder 2"/>
          <p:cNvSpPr>
            <a:spLocks noGrp="1"/>
          </p:cNvSpPr>
          <p:nvPr>
            <p:ph type="body" idx="13"/>
          </p:nvPr>
        </p:nvSpPr>
        <p:spPr>
          <a:xfrm>
            <a:off x="1176868" y="3639312"/>
            <a:ext cx="6798730" cy="88696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5" y="4529667"/>
            <a:ext cx="6798736" cy="13462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78062" y="896895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649798" y="260772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432852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5" y="982132"/>
            <a:ext cx="6798734" cy="22944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3200" b="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 marL="0" lvl="0"/>
            <a:r>
              <a:rPr lang="es-ES_tradnl" smtClean="0"/>
              <a:t>Clic para editar título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3"/>
          </p:nvPr>
        </p:nvSpPr>
        <p:spPr>
          <a:xfrm>
            <a:off x="1176868" y="3566160"/>
            <a:ext cx="6798730" cy="905256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6" y="4470401"/>
            <a:ext cx="6798734" cy="1405467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31897898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6" y="915337"/>
            <a:ext cx="6798734" cy="1303867"/>
          </a:xfrm>
          <a:prstGeom prst="rect">
            <a:avLst/>
          </a:prstGeom>
        </p:spPr>
        <p:txBody>
          <a:bodyPr/>
          <a:lstStyle>
            <a:lvl1pPr algn="ctr"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s-ES_tradnl" smtClean="0"/>
              <a:t>Clic para editar título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76865" y="2490136"/>
            <a:ext cx="6798736" cy="3385733"/>
          </a:xfrm>
          <a:prstGeom prst="rect">
            <a:avLst/>
          </a:prstGeom>
        </p:spPr>
        <p:txBody>
          <a:bodyPr vert="eaVert" anchor="t"/>
          <a:lstStyle>
            <a:lvl1pPr>
              <a:buClr>
                <a:srgbClr val="FFC000"/>
              </a:buCl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buClr>
                <a:srgbClr val="FFC000"/>
              </a:buCl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buClr>
                <a:srgbClr val="FFC000"/>
              </a:buCl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buClr>
                <a:srgbClr val="FFC000"/>
              </a:buCl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buClr>
                <a:srgbClr val="FFC000"/>
              </a:buCl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05971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356667" y="906873"/>
            <a:ext cx="1618930" cy="4968995"/>
          </a:xfrm>
          <a:prstGeom prst="rect">
            <a:avLst/>
          </a:prstGeom>
        </p:spPr>
        <p:txBody>
          <a:bodyPr vert="eaVert"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s-ES_tradnl" smtClean="0"/>
              <a:t>Clic para editar título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76869" y="906874"/>
            <a:ext cx="4915509" cy="4968993"/>
          </a:xfrm>
          <a:prstGeom prst="rect">
            <a:avLst/>
          </a:prstGeom>
        </p:spPr>
        <p:txBody>
          <a:bodyPr vert="eaVert" anchor="t"/>
          <a:lstStyle>
            <a:lvl1pPr>
              <a:buClr>
                <a:srgbClr val="FFC000"/>
              </a:buCl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buClr>
                <a:srgbClr val="FFC000"/>
              </a:buCl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buClr>
                <a:srgbClr val="FFC000"/>
              </a:buCl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buClr>
                <a:srgbClr val="FFC000"/>
              </a:buCl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buClr>
                <a:srgbClr val="FFC000"/>
              </a:buCl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6245512" y="906874"/>
            <a:ext cx="0" cy="4968993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670984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8465" y="1641413"/>
            <a:ext cx="6595534" cy="1822515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000" b="0" cap="none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s-ES_tradnl" smtClean="0"/>
              <a:t>Clic para editar 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78465" y="3734861"/>
            <a:ext cx="6595534" cy="109001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cxnSp>
        <p:nvCxnSpPr>
          <p:cNvPr id="31" name="Straight Connector 30"/>
          <p:cNvCxnSpPr/>
          <p:nvPr/>
        </p:nvCxnSpPr>
        <p:spPr>
          <a:xfrm>
            <a:off x="1278468" y="3599392"/>
            <a:ext cx="6595533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072428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9211" y="961560"/>
            <a:ext cx="8074238" cy="701443"/>
          </a:xfrm>
          <a:prstGeom prst="rect">
            <a:avLst/>
          </a:prstGeom>
        </p:spPr>
        <p:txBody>
          <a:bodyPr/>
          <a:lstStyle>
            <a:lvl1pPr algn="l">
              <a:defRPr sz="36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s-ES_tradnl" dirty="0" smtClean="0"/>
              <a:t>Clic para editar 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9211" y="2137849"/>
            <a:ext cx="8074238" cy="4226919"/>
          </a:xfrm>
          <a:prstGeom prst="rect">
            <a:avLst/>
          </a:prstGeom>
        </p:spPr>
        <p:txBody>
          <a:bodyPr/>
          <a:lstStyle>
            <a:lvl1pPr>
              <a:buClr>
                <a:srgbClr val="FFC000"/>
              </a:buCl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buClr>
                <a:srgbClr val="FFC000"/>
              </a:buCl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buClr>
                <a:srgbClr val="FFC000"/>
              </a:buCl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buClr>
                <a:srgbClr val="FFC000"/>
              </a:buCl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buClr>
                <a:srgbClr val="FFC000"/>
              </a:buCl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52072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8465" y="1641413"/>
            <a:ext cx="6595534" cy="1822515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000" b="0" cap="none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s-ES_tradnl" smtClean="0"/>
              <a:t>Clic para editar 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78465" y="3734861"/>
            <a:ext cx="6595534" cy="109001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cxnSp>
        <p:nvCxnSpPr>
          <p:cNvPr id="31" name="Straight Connector 30"/>
          <p:cNvCxnSpPr/>
          <p:nvPr/>
        </p:nvCxnSpPr>
        <p:spPr>
          <a:xfrm>
            <a:off x="1278468" y="3599392"/>
            <a:ext cx="6595533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495650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529211" y="961560"/>
            <a:ext cx="8074238" cy="701443"/>
          </a:xfrm>
          <a:prstGeom prst="rect">
            <a:avLst/>
          </a:prstGeom>
        </p:spPr>
        <p:txBody>
          <a:bodyPr/>
          <a:lstStyle>
            <a:lvl1pPr algn="l">
              <a:defRPr sz="36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s-ES_tradnl" dirty="0" smtClean="0"/>
              <a:t>Clic para editar título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647892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29210" y="2237496"/>
            <a:ext cx="3810315" cy="410190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rgbClr val="FFC000"/>
              </a:buCl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buClr>
                <a:srgbClr val="FFC000"/>
              </a:buCl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buClr>
                <a:srgbClr val="FFC000"/>
              </a:buCl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buClr>
                <a:srgbClr val="FFC000"/>
              </a:buCl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buClr>
                <a:srgbClr val="FFC000"/>
              </a:buCl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529211" y="961560"/>
            <a:ext cx="8074238" cy="701443"/>
          </a:xfrm>
          <a:prstGeom prst="rect">
            <a:avLst/>
          </a:prstGeom>
        </p:spPr>
        <p:txBody>
          <a:bodyPr/>
          <a:lstStyle>
            <a:lvl1pPr algn="l">
              <a:defRPr sz="36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s-ES_tradnl" dirty="0" smtClean="0"/>
              <a:t>Clic para editar título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half" idx="10"/>
          </p:nvPr>
        </p:nvSpPr>
        <p:spPr>
          <a:xfrm>
            <a:off x="4794331" y="2238714"/>
            <a:ext cx="3810315" cy="410190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rgbClr val="FFC000"/>
              </a:buCl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buClr>
                <a:srgbClr val="FFC000"/>
              </a:buCl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buClr>
                <a:srgbClr val="FFC000"/>
              </a:buCl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buClr>
                <a:srgbClr val="FFC000"/>
              </a:buCl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buClr>
                <a:srgbClr val="FFC000"/>
              </a:buCl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550081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6" y="915337"/>
            <a:ext cx="6798734" cy="130386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s-ES_tradnl" smtClean="0"/>
              <a:t>Clic para editar 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8" y="2658534"/>
            <a:ext cx="3337560" cy="57626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rgbClr val="FFC00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76868" y="3243263"/>
            <a:ext cx="3337560" cy="270662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rgbClr val="FFC000"/>
              </a:buClr>
              <a:defRPr/>
            </a:lvl1pPr>
            <a:lvl2pPr>
              <a:buClr>
                <a:srgbClr val="FFC000"/>
              </a:buClr>
              <a:defRPr/>
            </a:lvl2pPr>
            <a:lvl3pPr>
              <a:buClr>
                <a:srgbClr val="FFC000"/>
              </a:buClr>
              <a:defRPr/>
            </a:lvl3pPr>
            <a:lvl4pPr>
              <a:buClr>
                <a:srgbClr val="FFC000"/>
              </a:buClr>
              <a:defRPr/>
            </a:lvl4pPr>
            <a:lvl5pPr>
              <a:buClr>
                <a:srgbClr val="FFC000"/>
              </a:buClr>
              <a:defRPr/>
            </a:lvl5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1832" y="2658534"/>
            <a:ext cx="3337560" cy="57626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rgbClr val="FFC00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1832" y="3243263"/>
            <a:ext cx="3337560" cy="270662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rgbClr val="FFC000"/>
              </a:buClr>
              <a:defRPr>
                <a:solidFill>
                  <a:schemeClr val="tx1"/>
                </a:solidFill>
              </a:defRPr>
            </a:lvl1pPr>
            <a:lvl2pPr>
              <a:buClr>
                <a:srgbClr val="FFC000"/>
              </a:buClr>
              <a:defRPr>
                <a:solidFill>
                  <a:schemeClr val="tx1"/>
                </a:solidFill>
              </a:defRPr>
            </a:lvl2pPr>
            <a:lvl3pPr>
              <a:buClr>
                <a:srgbClr val="FFC000"/>
              </a:buClr>
              <a:defRPr>
                <a:solidFill>
                  <a:schemeClr val="tx1"/>
                </a:solidFill>
              </a:defRPr>
            </a:lvl3pPr>
            <a:lvl4pPr>
              <a:buClr>
                <a:srgbClr val="FFC000"/>
              </a:buClr>
              <a:defRPr>
                <a:solidFill>
                  <a:schemeClr val="tx1"/>
                </a:solidFill>
              </a:defRPr>
            </a:lvl4pPr>
            <a:lvl5pPr>
              <a:buClr>
                <a:srgbClr val="FFC000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356672" y="5960533"/>
            <a:ext cx="1148283" cy="279400"/>
          </a:xfrm>
          <a:prstGeom prst="rect">
            <a:avLst/>
          </a:prstGeom>
        </p:spPr>
        <p:txBody>
          <a:bodyPr/>
          <a:lstStyle/>
          <a:p>
            <a:fld id="{35E2C831-D356-4170-8C02-468989B55DBF}" type="datetimeFigureOut">
              <a:rPr lang="es-ES" smtClean="0"/>
              <a:t>28/7/18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176867" y="5960533"/>
            <a:ext cx="5104667" cy="279400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580091" y="5960533"/>
            <a:ext cx="395510" cy="279400"/>
          </a:xfrm>
          <a:prstGeom prst="rect">
            <a:avLst/>
          </a:prstGeom>
        </p:spPr>
        <p:txBody>
          <a:bodyPr/>
          <a:lstStyle/>
          <a:p>
            <a:fld id="{1E48A28E-047F-456C-9E87-EBF468AA978C}" type="slidenum">
              <a:rPr lang="es-ES" smtClean="0"/>
              <a:t>‹Nr.›</a:t>
            </a:fld>
            <a:endParaRPr lang="es-ES"/>
          </a:p>
        </p:txBody>
      </p:sp>
      <p:cxnSp>
        <p:nvCxnSpPr>
          <p:cNvPr id="41" name="Straight Connector 40"/>
          <p:cNvCxnSpPr/>
          <p:nvPr/>
        </p:nvCxnSpPr>
        <p:spPr>
          <a:xfrm>
            <a:off x="1278466" y="2354669"/>
            <a:ext cx="659553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512489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3662406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5" y="1388535"/>
            <a:ext cx="2536798" cy="1371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2400" b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s-ES_tradnl" smtClean="0"/>
              <a:t>Clic para editar 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20064" y="982134"/>
            <a:ext cx="3855539" cy="4893735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buClr>
                <a:srgbClr val="FFC000"/>
              </a:buCl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buClr>
                <a:srgbClr val="FFC000"/>
              </a:buCl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buClr>
                <a:srgbClr val="FFC000"/>
              </a:buCl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buClr>
                <a:srgbClr val="FFC000"/>
              </a:buCl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buClr>
                <a:srgbClr val="FFC000"/>
              </a:buCl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76865" y="3031066"/>
            <a:ext cx="2536798" cy="243840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6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387341480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5" y="1883832"/>
            <a:ext cx="3632202" cy="1371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2400" b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s-ES_tradnl" smtClean="0"/>
              <a:t>Clic para editar título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071" y="1032933"/>
            <a:ext cx="2929463" cy="4792136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_tradnl" smtClean="0"/>
              <a:t>Arrastre la imagen al marcador de posición o haga clic en el icono para agregar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76867" y="3255432"/>
            <a:ext cx="3632201" cy="18288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6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425287850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6" y="4815415"/>
            <a:ext cx="6798734" cy="566739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2400" b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s-ES_tradnl" smtClean="0"/>
              <a:t>Clic para editar título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26260" y="1032934"/>
            <a:ext cx="7091482" cy="33612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_tradnl" smtClean="0"/>
              <a:t>Arrastre la imagen al marcador de posición o haga clic en el icono para agregar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76866" y="5382153"/>
            <a:ext cx="6798734" cy="493712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6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402554023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6" y="906874"/>
            <a:ext cx="6798734" cy="309786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3200" b="0" cap="none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s-ES_tradnl" smtClean="0"/>
              <a:t>Clic para editar 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5" y="4275665"/>
            <a:ext cx="6798736" cy="160020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349583652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4333" y="982133"/>
            <a:ext cx="6400250" cy="237066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s-ES_tradnl" smtClean="0"/>
              <a:t>Clic para editar título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00200" y="3352800"/>
            <a:ext cx="5892798" cy="65193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18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3" y="4343401"/>
            <a:ext cx="6798738" cy="153246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49971" y="905363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633505" y="2827871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4176999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9" y="3308581"/>
            <a:ext cx="6798728" cy="14688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200" b="0" cap="none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s-ES_tradnl" smtClean="0"/>
              <a:t>Clic para editar 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8" y="4777381"/>
            <a:ext cx="6798730" cy="8604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28171891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9211" y="2137849"/>
            <a:ext cx="8074238" cy="4226919"/>
          </a:xfrm>
          <a:prstGeom prst="rect">
            <a:avLst/>
          </a:prstGeom>
        </p:spPr>
        <p:txBody>
          <a:bodyPr/>
          <a:lstStyle>
            <a:lvl1pPr marL="285750" indent="-285750">
              <a:buClr>
                <a:srgbClr val="FFC000"/>
              </a:buClr>
              <a:buSzPct val="80000"/>
              <a:buFont typeface="Wingdings" charset="2"/>
              <a:buChar char="u"/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742950" indent="-285750">
              <a:buClr>
                <a:srgbClr val="FFC000"/>
              </a:buClr>
              <a:buFont typeface="Wingdings" charset="2"/>
              <a:buChar char="§"/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buClr>
                <a:srgbClr val="FFC000"/>
              </a:buCl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buClr>
                <a:srgbClr val="FFC000"/>
              </a:buCl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buClr>
                <a:srgbClr val="FFC000"/>
              </a:buCl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s-ES_tradnl" dirty="0" smtClean="0"/>
              <a:t>Haga clic para modificar el estilo de texto del patrón</a:t>
            </a:r>
          </a:p>
          <a:p>
            <a:pPr lvl="1"/>
            <a:r>
              <a:rPr lang="es-ES_tradnl" dirty="0" smtClean="0"/>
              <a:t>Segundo nivel</a:t>
            </a:r>
          </a:p>
          <a:p>
            <a:pPr lvl="2"/>
            <a:r>
              <a:rPr lang="es-ES_tradnl" dirty="0" smtClean="0"/>
              <a:t>Tercer nivel</a:t>
            </a:r>
          </a:p>
          <a:p>
            <a:pPr lvl="3"/>
            <a:r>
              <a:rPr lang="es-ES_tradnl" dirty="0" smtClean="0"/>
              <a:t>Cuarto nivel</a:t>
            </a:r>
          </a:p>
          <a:p>
            <a:pPr lvl="4"/>
            <a:r>
              <a:rPr lang="es-ES_tradnl" dirty="0" smtClean="0"/>
              <a:t>Quinto nivel</a:t>
            </a:r>
            <a:endParaRPr lang="en-US" dirty="0"/>
          </a:p>
        </p:txBody>
      </p:sp>
      <p:sp>
        <p:nvSpPr>
          <p:cNvPr id="12" name="Título 10"/>
          <p:cNvSpPr>
            <a:spLocks noGrp="1"/>
          </p:cNvSpPr>
          <p:nvPr>
            <p:ph type="title"/>
          </p:nvPr>
        </p:nvSpPr>
        <p:spPr>
          <a:xfrm>
            <a:off x="321120" y="120946"/>
            <a:ext cx="7027347" cy="559374"/>
          </a:xfrm>
          <a:prstGeom prst="rect">
            <a:avLst/>
          </a:prstGeom>
        </p:spPr>
        <p:txBody>
          <a:bodyPr vert="horz"/>
          <a:lstStyle>
            <a:lvl1pPr algn="l">
              <a:defRPr sz="2800"/>
            </a:lvl1pPr>
          </a:lstStyle>
          <a:p>
            <a:r>
              <a:rPr lang="es-ES_tradnl" dirty="0" smtClean="0"/>
              <a:t>Clic para editar título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605224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09416" y="982133"/>
            <a:ext cx="6325168" cy="224366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s-ES_tradnl" smtClean="0"/>
              <a:t>Clic para editar título</a:t>
            </a:r>
            <a:endParaRPr lang="en-US" dirty="0"/>
          </a:p>
        </p:txBody>
      </p:sp>
      <p:sp>
        <p:nvSpPr>
          <p:cNvPr id="18" name="Text Placeholder 2"/>
          <p:cNvSpPr>
            <a:spLocks noGrp="1"/>
          </p:cNvSpPr>
          <p:nvPr>
            <p:ph type="body" idx="13"/>
          </p:nvPr>
        </p:nvSpPr>
        <p:spPr>
          <a:xfrm>
            <a:off x="1176868" y="3639312"/>
            <a:ext cx="6798730" cy="88696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5" y="4529667"/>
            <a:ext cx="6798736" cy="13462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78062" y="896895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649798" y="260772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5882934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5" y="982132"/>
            <a:ext cx="6798734" cy="22944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3200" b="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 marL="0" lvl="0"/>
            <a:r>
              <a:rPr lang="es-ES_tradnl" smtClean="0"/>
              <a:t>Clic para editar título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3"/>
          </p:nvPr>
        </p:nvSpPr>
        <p:spPr>
          <a:xfrm>
            <a:off x="1176868" y="3566160"/>
            <a:ext cx="6798730" cy="905256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6" y="4470401"/>
            <a:ext cx="6798734" cy="1405467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388425695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6" y="915337"/>
            <a:ext cx="6798734" cy="1303867"/>
          </a:xfrm>
          <a:prstGeom prst="rect">
            <a:avLst/>
          </a:prstGeom>
        </p:spPr>
        <p:txBody>
          <a:bodyPr/>
          <a:lstStyle>
            <a:lvl1pPr algn="ctr"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s-ES_tradnl" smtClean="0"/>
              <a:t>Clic para editar título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76865" y="2490136"/>
            <a:ext cx="6798736" cy="3385733"/>
          </a:xfrm>
          <a:prstGeom prst="rect">
            <a:avLst/>
          </a:prstGeom>
        </p:spPr>
        <p:txBody>
          <a:bodyPr vert="eaVert" anchor="t"/>
          <a:lstStyle>
            <a:lvl1pPr>
              <a:buClr>
                <a:srgbClr val="FFC000"/>
              </a:buCl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buClr>
                <a:srgbClr val="FFC000"/>
              </a:buCl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buClr>
                <a:srgbClr val="FFC000"/>
              </a:buCl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buClr>
                <a:srgbClr val="FFC000"/>
              </a:buCl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buClr>
                <a:srgbClr val="FFC000"/>
              </a:buCl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603574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356667" y="906873"/>
            <a:ext cx="1618930" cy="4968995"/>
          </a:xfrm>
          <a:prstGeom prst="rect">
            <a:avLst/>
          </a:prstGeom>
        </p:spPr>
        <p:txBody>
          <a:bodyPr vert="eaVert"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s-ES_tradnl" smtClean="0"/>
              <a:t>Clic para editar título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76869" y="906874"/>
            <a:ext cx="4915509" cy="4968993"/>
          </a:xfrm>
          <a:prstGeom prst="rect">
            <a:avLst/>
          </a:prstGeom>
        </p:spPr>
        <p:txBody>
          <a:bodyPr vert="eaVert" anchor="t"/>
          <a:lstStyle>
            <a:lvl1pPr>
              <a:buClr>
                <a:srgbClr val="FFC000"/>
              </a:buCl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buClr>
                <a:srgbClr val="FFC000"/>
              </a:buCl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buClr>
                <a:srgbClr val="FFC000"/>
              </a:buCl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buClr>
                <a:srgbClr val="FFC000"/>
              </a:buCl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buClr>
                <a:srgbClr val="FFC000"/>
              </a:buCl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6245512" y="906874"/>
            <a:ext cx="0" cy="4968993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23062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 userDrawn="1"/>
        </p:nvSpPr>
        <p:spPr>
          <a:xfrm>
            <a:off x="515286" y="983902"/>
            <a:ext cx="8088163" cy="724456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_tradnl" sz="3200" dirty="0" smtClean="0"/>
              <a:t>Clic para editar título</a:t>
            </a:r>
            <a:endParaRPr lang="en-US" sz="3200" dirty="0"/>
          </a:p>
        </p:txBody>
      </p:sp>
      <p:sp>
        <p:nvSpPr>
          <p:cNvPr id="8" name="Título 10"/>
          <p:cNvSpPr>
            <a:spLocks noGrp="1"/>
          </p:cNvSpPr>
          <p:nvPr>
            <p:ph type="title"/>
          </p:nvPr>
        </p:nvSpPr>
        <p:spPr>
          <a:xfrm>
            <a:off x="321120" y="120946"/>
            <a:ext cx="7027347" cy="559374"/>
          </a:xfrm>
          <a:prstGeom prst="rect">
            <a:avLst/>
          </a:prstGeom>
        </p:spPr>
        <p:txBody>
          <a:bodyPr vert="horz"/>
          <a:lstStyle>
            <a:lvl1pPr algn="l">
              <a:defRPr sz="2800"/>
            </a:lvl1pPr>
          </a:lstStyle>
          <a:p>
            <a:r>
              <a:rPr lang="es-ES_tradnl" dirty="0" smtClean="0"/>
              <a:t>Clic para editar título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50999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29210" y="2237496"/>
            <a:ext cx="3810315" cy="410190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rgbClr val="FFC000"/>
              </a:buCl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buClr>
                <a:srgbClr val="FFC000"/>
              </a:buCl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buClr>
                <a:srgbClr val="FFC000"/>
              </a:buCl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buClr>
                <a:srgbClr val="FFC000"/>
              </a:buCl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buClr>
                <a:srgbClr val="FFC000"/>
              </a:buCl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half" idx="10"/>
          </p:nvPr>
        </p:nvSpPr>
        <p:spPr>
          <a:xfrm>
            <a:off x="4794331" y="2238714"/>
            <a:ext cx="3810315" cy="410190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rgbClr val="FFC000"/>
              </a:buCl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buClr>
                <a:srgbClr val="FFC000"/>
              </a:buCl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buClr>
                <a:srgbClr val="FFC000"/>
              </a:buCl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buClr>
                <a:srgbClr val="FFC000"/>
              </a:buCl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buClr>
                <a:srgbClr val="FFC000"/>
              </a:buCl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 dirty="0"/>
          </a:p>
        </p:txBody>
      </p:sp>
      <p:sp>
        <p:nvSpPr>
          <p:cNvPr id="8" name="Title 1"/>
          <p:cNvSpPr txBox="1">
            <a:spLocks/>
          </p:cNvSpPr>
          <p:nvPr userDrawn="1"/>
        </p:nvSpPr>
        <p:spPr>
          <a:xfrm>
            <a:off x="515286" y="983902"/>
            <a:ext cx="8088163" cy="724456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_tradnl" sz="3200" dirty="0" smtClean="0"/>
              <a:t>Clic para editar título</a:t>
            </a:r>
            <a:endParaRPr lang="en-US" sz="3200" dirty="0"/>
          </a:p>
        </p:txBody>
      </p:sp>
      <p:sp>
        <p:nvSpPr>
          <p:cNvPr id="9" name="Título 10"/>
          <p:cNvSpPr>
            <a:spLocks noGrp="1"/>
          </p:cNvSpPr>
          <p:nvPr>
            <p:ph type="title"/>
          </p:nvPr>
        </p:nvSpPr>
        <p:spPr>
          <a:xfrm>
            <a:off x="321120" y="120946"/>
            <a:ext cx="7027347" cy="559374"/>
          </a:xfrm>
          <a:prstGeom prst="rect">
            <a:avLst/>
          </a:prstGeom>
        </p:spPr>
        <p:txBody>
          <a:bodyPr vert="horz"/>
          <a:lstStyle>
            <a:lvl1pPr algn="l">
              <a:defRPr sz="2800"/>
            </a:lvl1pPr>
          </a:lstStyle>
          <a:p>
            <a:r>
              <a:rPr lang="es-ES_tradnl" dirty="0" smtClean="0"/>
              <a:t>Clic para editar título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40964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6" y="915337"/>
            <a:ext cx="6798734" cy="130386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s-ES_tradnl" smtClean="0"/>
              <a:t>Clic para editar 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8" y="2658534"/>
            <a:ext cx="3337560" cy="57626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rgbClr val="FFC00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76868" y="3243263"/>
            <a:ext cx="3337560" cy="270662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rgbClr val="FFC000"/>
              </a:buClr>
              <a:defRPr/>
            </a:lvl1pPr>
            <a:lvl2pPr>
              <a:buClr>
                <a:srgbClr val="FFC000"/>
              </a:buClr>
              <a:defRPr/>
            </a:lvl2pPr>
            <a:lvl3pPr>
              <a:buClr>
                <a:srgbClr val="FFC000"/>
              </a:buClr>
              <a:defRPr/>
            </a:lvl3pPr>
            <a:lvl4pPr>
              <a:buClr>
                <a:srgbClr val="FFC000"/>
              </a:buClr>
              <a:defRPr/>
            </a:lvl4pPr>
            <a:lvl5pPr>
              <a:buClr>
                <a:srgbClr val="FFC000"/>
              </a:buClr>
              <a:defRPr/>
            </a:lvl5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1832" y="2658534"/>
            <a:ext cx="3337560" cy="57626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rgbClr val="FFC00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1832" y="3243263"/>
            <a:ext cx="3337560" cy="270662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rgbClr val="FFC000"/>
              </a:buClr>
              <a:defRPr>
                <a:solidFill>
                  <a:schemeClr val="tx1"/>
                </a:solidFill>
              </a:defRPr>
            </a:lvl1pPr>
            <a:lvl2pPr>
              <a:buClr>
                <a:srgbClr val="FFC000"/>
              </a:buClr>
              <a:defRPr>
                <a:solidFill>
                  <a:schemeClr val="tx1"/>
                </a:solidFill>
              </a:defRPr>
            </a:lvl2pPr>
            <a:lvl3pPr>
              <a:buClr>
                <a:srgbClr val="FFC000"/>
              </a:buClr>
              <a:defRPr>
                <a:solidFill>
                  <a:schemeClr val="tx1"/>
                </a:solidFill>
              </a:defRPr>
            </a:lvl3pPr>
            <a:lvl4pPr>
              <a:buClr>
                <a:srgbClr val="FFC000"/>
              </a:buClr>
              <a:defRPr>
                <a:solidFill>
                  <a:schemeClr val="tx1"/>
                </a:solidFill>
              </a:defRPr>
            </a:lvl4pPr>
            <a:lvl5pPr>
              <a:buClr>
                <a:srgbClr val="FFC000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356672" y="5960533"/>
            <a:ext cx="1148283" cy="279400"/>
          </a:xfrm>
          <a:prstGeom prst="rect">
            <a:avLst/>
          </a:prstGeom>
        </p:spPr>
        <p:txBody>
          <a:bodyPr/>
          <a:lstStyle/>
          <a:p>
            <a:fld id="{35E2C831-D356-4170-8C02-468989B55DBF}" type="datetimeFigureOut">
              <a:rPr lang="es-ES" smtClean="0"/>
              <a:t>28/7/18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176867" y="5960533"/>
            <a:ext cx="5104667" cy="279400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580091" y="5960533"/>
            <a:ext cx="395510" cy="279400"/>
          </a:xfrm>
          <a:prstGeom prst="rect">
            <a:avLst/>
          </a:prstGeom>
        </p:spPr>
        <p:txBody>
          <a:bodyPr/>
          <a:lstStyle/>
          <a:p>
            <a:fld id="{1E48A28E-047F-456C-9E87-EBF468AA978C}" type="slidenum">
              <a:rPr lang="es-ES" smtClean="0"/>
              <a:t>‹Nr.›</a:t>
            </a:fld>
            <a:endParaRPr lang="es-ES"/>
          </a:p>
        </p:txBody>
      </p:sp>
      <p:cxnSp>
        <p:nvCxnSpPr>
          <p:cNvPr id="41" name="Straight Connector 40"/>
          <p:cNvCxnSpPr/>
          <p:nvPr/>
        </p:nvCxnSpPr>
        <p:spPr>
          <a:xfrm>
            <a:off x="1278466" y="2354669"/>
            <a:ext cx="659553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itle 1"/>
          <p:cNvSpPr txBox="1">
            <a:spLocks/>
          </p:cNvSpPr>
          <p:nvPr userDrawn="1"/>
        </p:nvSpPr>
        <p:spPr>
          <a:xfrm>
            <a:off x="136082" y="105828"/>
            <a:ext cx="7454307" cy="595615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_tradnl" smtClean="0"/>
              <a:t>Clic para editar título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48588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69488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5" y="1388535"/>
            <a:ext cx="2536798" cy="1371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2400" b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s-ES_tradnl" smtClean="0"/>
              <a:t>Clic para editar 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20064" y="982134"/>
            <a:ext cx="3855539" cy="4893735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buClr>
                <a:srgbClr val="FFC000"/>
              </a:buCl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buClr>
                <a:srgbClr val="FFC000"/>
              </a:buCl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buClr>
                <a:srgbClr val="FFC000"/>
              </a:buCl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buClr>
                <a:srgbClr val="FFC000"/>
              </a:buCl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buClr>
                <a:srgbClr val="FFC000"/>
              </a:buCl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76865" y="3031066"/>
            <a:ext cx="2536798" cy="243840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6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36980250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5" y="1883832"/>
            <a:ext cx="3632202" cy="1371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2400" b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s-ES_tradnl" smtClean="0"/>
              <a:t>Clic para editar título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071" y="1032933"/>
            <a:ext cx="2929463" cy="4792136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_tradnl" smtClean="0"/>
              <a:t>Arrastre la imagen al marcador de posición o haga clic en el icono para agregar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76867" y="3255432"/>
            <a:ext cx="3632201" cy="18288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6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19255074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image" Target="../media/image4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29.xml"/><Relationship Id="rId13" Type="http://schemas.openxmlformats.org/officeDocument/2006/relationships/slideLayout" Target="../slideLayouts/slideLayout30.xml"/><Relationship Id="rId14" Type="http://schemas.openxmlformats.org/officeDocument/2006/relationships/slideLayout" Target="../slideLayouts/slideLayout31.xml"/><Relationship Id="rId15" Type="http://schemas.openxmlformats.org/officeDocument/2006/relationships/slideLayout" Target="../slideLayouts/slideLayout32.xml"/><Relationship Id="rId16" Type="http://schemas.openxmlformats.org/officeDocument/2006/relationships/slideLayout" Target="../slideLayouts/slideLayout33.xml"/><Relationship Id="rId17" Type="http://schemas.openxmlformats.org/officeDocument/2006/relationships/theme" Target="../theme/theme2.xml"/><Relationship Id="rId18" Type="http://schemas.openxmlformats.org/officeDocument/2006/relationships/image" Target="../media/image4.png"/><Relationship Id="rId1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9.xml"/><Relationship Id="rId3" Type="http://schemas.openxmlformats.org/officeDocument/2006/relationships/slideLayout" Target="../slideLayouts/slideLayout20.xml"/><Relationship Id="rId4" Type="http://schemas.openxmlformats.org/officeDocument/2006/relationships/slideLayout" Target="../slideLayouts/slideLayout21.xml"/><Relationship Id="rId5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4.xml"/><Relationship Id="rId8" Type="http://schemas.openxmlformats.org/officeDocument/2006/relationships/slideLayout" Target="../slideLayouts/slideLayout25.xml"/><Relationship Id="rId9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590387" y="49970"/>
            <a:ext cx="1505764" cy="416326"/>
          </a:xfrm>
          <a:prstGeom prst="rect">
            <a:avLst/>
          </a:prstGeom>
        </p:spPr>
      </p:pic>
      <p:cxnSp>
        <p:nvCxnSpPr>
          <p:cNvPr id="14" name="Conector recto 13"/>
          <p:cNvCxnSpPr/>
          <p:nvPr/>
        </p:nvCxnSpPr>
        <p:spPr>
          <a:xfrm>
            <a:off x="0" y="744522"/>
            <a:ext cx="9144000" cy="0"/>
          </a:xfrm>
          <a:prstGeom prst="line">
            <a:avLst/>
          </a:prstGeom>
          <a:ln cmpd="sng">
            <a:gradFill flip="none" rotWithShape="1">
              <a:gsLst>
                <a:gs pos="100000">
                  <a:srgbClr val="FDBB4B"/>
                </a:gs>
                <a:gs pos="0">
                  <a:srgbClr val="FFFF00"/>
                </a:gs>
              </a:gsLst>
              <a:lin ang="1080000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Imagen 14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0" y="6183350"/>
            <a:ext cx="658354" cy="67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3106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5" r:id="rId2"/>
    <p:sldLayoutId id="2147483704" r:id="rId3"/>
    <p:sldLayoutId id="2147483708" r:id="rId4"/>
    <p:sldLayoutId id="2147483706" r:id="rId5"/>
    <p:sldLayoutId id="2147483707" r:id="rId6"/>
    <p:sldLayoutId id="2147483709" r:id="rId7"/>
    <p:sldLayoutId id="2147483710" r:id="rId8"/>
    <p:sldLayoutId id="2147483711" r:id="rId9"/>
    <p:sldLayoutId id="2147483712" r:id="rId10"/>
    <p:sldLayoutId id="2147483713" r:id="rId11"/>
    <p:sldLayoutId id="2147483714" r:id="rId12"/>
    <p:sldLayoutId id="2147483715" r:id="rId13"/>
    <p:sldLayoutId id="2147483716" r:id="rId14"/>
    <p:sldLayoutId id="2147483717" r:id="rId15"/>
    <p:sldLayoutId id="2147483718" r:id="rId16"/>
    <p:sldLayoutId id="214748371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n 14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0" y="6183350"/>
            <a:ext cx="658354" cy="67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0082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23" r:id="rId2"/>
    <p:sldLayoutId id="2147483724" r:id="rId3"/>
    <p:sldLayoutId id="2147483725" r:id="rId4"/>
    <p:sldLayoutId id="2147483726" r:id="rId5"/>
    <p:sldLayoutId id="2147483727" r:id="rId6"/>
    <p:sldLayoutId id="2147483728" r:id="rId7"/>
    <p:sldLayoutId id="2147483729" r:id="rId8"/>
    <p:sldLayoutId id="2147483730" r:id="rId9"/>
    <p:sldLayoutId id="2147483731" r:id="rId10"/>
    <p:sldLayoutId id="2147483732" r:id="rId11"/>
    <p:sldLayoutId id="2147483733" r:id="rId12"/>
    <p:sldLayoutId id="2147483734" r:id="rId13"/>
    <p:sldLayoutId id="2147483735" r:id="rId14"/>
    <p:sldLayoutId id="2147483736" r:id="rId15"/>
    <p:sldLayoutId id="2147483737" r:id="rId16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jpeg"/><Relationship Id="rId3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6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4" Type="http://schemas.openxmlformats.org/officeDocument/2006/relationships/image" Target="../media/image29.emf"/><Relationship Id="rId5" Type="http://schemas.openxmlformats.org/officeDocument/2006/relationships/image" Target="../media/image30.emf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7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4" Type="http://schemas.openxmlformats.org/officeDocument/2006/relationships/image" Target="../media/image30.emf"/><Relationship Id="rId5" Type="http://schemas.openxmlformats.org/officeDocument/2006/relationships/image" Target="../media/image32.emf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1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3.emf"/><Relationship Id="rId3" Type="http://schemas.openxmlformats.org/officeDocument/2006/relationships/image" Target="../media/image34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4" Type="http://schemas.openxmlformats.org/officeDocument/2006/relationships/image" Target="../media/image36.emf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4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4" Type="http://schemas.openxmlformats.org/officeDocument/2006/relationships/image" Target="../media/image31.emf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4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4.e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7.emf"/><Relationship Id="rId3" Type="http://schemas.openxmlformats.org/officeDocument/2006/relationships/image" Target="../media/image38.e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8.em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1.e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9.emf"/><Relationship Id="rId3" Type="http://schemas.openxmlformats.org/officeDocument/2006/relationships/image" Target="../media/image40.em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42063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05.full_polyno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706" y="1912471"/>
            <a:ext cx="6675820" cy="4320000"/>
          </a:xfrm>
          <a:prstGeom prst="rect">
            <a:avLst/>
          </a:prstGeom>
        </p:spPr>
      </p:pic>
      <p:sp>
        <p:nvSpPr>
          <p:cNvPr id="8" name="Título 1"/>
          <p:cNvSpPr txBox="1">
            <a:spLocks/>
          </p:cNvSpPr>
          <p:nvPr/>
        </p:nvSpPr>
        <p:spPr>
          <a:xfrm>
            <a:off x="529564" y="896523"/>
            <a:ext cx="7454307" cy="595615"/>
          </a:xfrm>
          <a:prstGeom prst="rect">
            <a:avLst/>
          </a:prstGeom>
        </p:spPr>
        <p:txBody>
          <a:bodyPr vert="horz"/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Bef>
                <a:spcPct val="20000"/>
              </a:spcBef>
              <a:spcAft>
                <a:spcPts val="600"/>
              </a:spcAft>
            </a:pPr>
            <a:r>
              <a:rPr lang="es-ES" sz="440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Motivation</a:t>
            </a:r>
            <a:endParaRPr lang="es-ES" sz="440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1449294" y="6399022"/>
            <a:ext cx="2854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Fit a (N-1)-degree polynomial</a:t>
            </a:r>
            <a:endParaRPr lang="en-US" dirty="0"/>
          </a:p>
        </p:txBody>
      </p:sp>
      <p:sp>
        <p:nvSpPr>
          <p:cNvPr id="6" name="Título 4"/>
          <p:cNvSpPr>
            <a:spLocks noGrp="1"/>
          </p:cNvSpPr>
          <p:nvPr>
            <p:ph type="title"/>
          </p:nvPr>
        </p:nvSpPr>
        <p:spPr>
          <a:xfrm>
            <a:off x="321120" y="120946"/>
            <a:ext cx="7027347" cy="559374"/>
          </a:xfrm>
        </p:spPr>
        <p:txBody>
          <a:bodyPr/>
          <a:lstStyle/>
          <a:p>
            <a:r>
              <a:rPr lang="es-ES" dirty="0" err="1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Overfitting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4782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06.full_polynom_true_curve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706" y="1912471"/>
            <a:ext cx="6675820" cy="4320000"/>
          </a:xfrm>
          <a:prstGeom prst="rect">
            <a:avLst/>
          </a:prstGeom>
        </p:spPr>
      </p:pic>
      <p:sp>
        <p:nvSpPr>
          <p:cNvPr id="8" name="Título 1"/>
          <p:cNvSpPr txBox="1">
            <a:spLocks/>
          </p:cNvSpPr>
          <p:nvPr/>
        </p:nvSpPr>
        <p:spPr>
          <a:xfrm>
            <a:off x="529564" y="896523"/>
            <a:ext cx="7454307" cy="595615"/>
          </a:xfrm>
          <a:prstGeom prst="rect">
            <a:avLst/>
          </a:prstGeom>
        </p:spPr>
        <p:txBody>
          <a:bodyPr vert="horz"/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Bef>
                <a:spcPct val="20000"/>
              </a:spcBef>
              <a:spcAft>
                <a:spcPts val="600"/>
              </a:spcAft>
            </a:pPr>
            <a:r>
              <a:rPr lang="es-ES" sz="440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Motivation</a:t>
            </a:r>
            <a:endParaRPr lang="es-ES" sz="440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1449294" y="6399022"/>
            <a:ext cx="5904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Fit a 4-degree polynomial to 2-degree target function with noise </a:t>
            </a:r>
            <a:endParaRPr lang="en-US" dirty="0"/>
          </a:p>
        </p:txBody>
      </p:sp>
      <p:sp>
        <p:nvSpPr>
          <p:cNvPr id="6" name="Título 4"/>
          <p:cNvSpPr>
            <a:spLocks noGrp="1"/>
          </p:cNvSpPr>
          <p:nvPr>
            <p:ph type="title"/>
          </p:nvPr>
        </p:nvSpPr>
        <p:spPr>
          <a:xfrm>
            <a:off x="321120" y="120946"/>
            <a:ext cx="7027347" cy="559374"/>
          </a:xfrm>
        </p:spPr>
        <p:txBody>
          <a:bodyPr/>
          <a:lstStyle/>
          <a:p>
            <a:r>
              <a:rPr lang="es-ES" dirty="0" err="1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Overfitting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44223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/>
          <p:cNvSpPr txBox="1">
            <a:spLocks/>
          </p:cNvSpPr>
          <p:nvPr/>
        </p:nvSpPr>
        <p:spPr>
          <a:xfrm>
            <a:off x="529564" y="896523"/>
            <a:ext cx="7454307" cy="595615"/>
          </a:xfrm>
          <a:prstGeom prst="rect">
            <a:avLst/>
          </a:prstGeom>
        </p:spPr>
        <p:txBody>
          <a:bodyPr vert="horz"/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Bef>
                <a:spcPct val="20000"/>
              </a:spcBef>
              <a:spcAft>
                <a:spcPts val="600"/>
              </a:spcAft>
            </a:pPr>
            <a:r>
              <a:rPr lang="es-ES" sz="440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Motivation</a:t>
            </a:r>
            <a:endParaRPr lang="es-ES" sz="440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1449294" y="6399022"/>
            <a:ext cx="2499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Pick out-of-sample points</a:t>
            </a:r>
            <a:endParaRPr lang="en-US" dirty="0"/>
          </a:p>
        </p:txBody>
      </p:sp>
      <p:sp>
        <p:nvSpPr>
          <p:cNvPr id="10" name="Título 4"/>
          <p:cNvSpPr>
            <a:spLocks noGrp="1"/>
          </p:cNvSpPr>
          <p:nvPr>
            <p:ph type="title"/>
          </p:nvPr>
        </p:nvSpPr>
        <p:spPr>
          <a:xfrm>
            <a:off x="321120" y="120946"/>
            <a:ext cx="7027347" cy="559374"/>
          </a:xfrm>
        </p:spPr>
        <p:txBody>
          <a:bodyPr/>
          <a:lstStyle/>
          <a:p>
            <a:r>
              <a:rPr lang="es-ES" dirty="0" err="1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Overfitting</a:t>
            </a:r>
            <a:endParaRPr lang="en-US" dirty="0"/>
          </a:p>
        </p:txBody>
      </p:sp>
      <p:pic>
        <p:nvPicPr>
          <p:cNvPr id="11" name="Imagen 10" descr="07.full_polynom_test_points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763" y="1908603"/>
            <a:ext cx="6678707" cy="4321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7091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 descr="08.full_polynom_test_points_rmse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765" y="1912470"/>
            <a:ext cx="6675820" cy="4320000"/>
          </a:xfrm>
          <a:prstGeom prst="rect">
            <a:avLst/>
          </a:prstGeom>
        </p:spPr>
      </p:pic>
      <p:sp>
        <p:nvSpPr>
          <p:cNvPr id="8" name="Título 1"/>
          <p:cNvSpPr txBox="1">
            <a:spLocks/>
          </p:cNvSpPr>
          <p:nvPr/>
        </p:nvSpPr>
        <p:spPr>
          <a:xfrm>
            <a:off x="529564" y="896523"/>
            <a:ext cx="7454307" cy="595615"/>
          </a:xfrm>
          <a:prstGeom prst="rect">
            <a:avLst/>
          </a:prstGeom>
        </p:spPr>
        <p:txBody>
          <a:bodyPr vert="horz"/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Bef>
                <a:spcPct val="20000"/>
              </a:spcBef>
              <a:spcAft>
                <a:spcPts val="600"/>
              </a:spcAft>
            </a:pPr>
            <a:r>
              <a:rPr lang="es-ES" sz="440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Motivation</a:t>
            </a:r>
            <a:endParaRPr lang="es-ES" sz="440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1449294" y="6399022"/>
            <a:ext cx="2499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Pick out-of-sample points</a:t>
            </a:r>
            <a:endParaRPr lang="en-US" dirty="0"/>
          </a:p>
        </p:txBody>
      </p:sp>
      <p:sp>
        <p:nvSpPr>
          <p:cNvPr id="4" name="CuadroTexto 3"/>
          <p:cNvSpPr txBox="1"/>
          <p:nvPr/>
        </p:nvSpPr>
        <p:spPr>
          <a:xfrm>
            <a:off x="2943412" y="2256118"/>
            <a:ext cx="15658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RMSE = 8.81</a:t>
            </a:r>
            <a:endParaRPr lang="en-US" sz="2000" dirty="0"/>
          </a:p>
        </p:txBody>
      </p:sp>
      <p:sp>
        <p:nvSpPr>
          <p:cNvPr id="10" name="Título 4"/>
          <p:cNvSpPr>
            <a:spLocks noGrp="1"/>
          </p:cNvSpPr>
          <p:nvPr>
            <p:ph type="title"/>
          </p:nvPr>
        </p:nvSpPr>
        <p:spPr>
          <a:xfrm>
            <a:off x="321120" y="120946"/>
            <a:ext cx="7027347" cy="559374"/>
          </a:xfrm>
        </p:spPr>
        <p:txBody>
          <a:bodyPr/>
          <a:lstStyle/>
          <a:p>
            <a:r>
              <a:rPr lang="es-ES" dirty="0" err="1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Overfitting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65894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04.point_noise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706" y="1897529"/>
            <a:ext cx="6675820" cy="4320000"/>
          </a:xfrm>
          <a:prstGeom prst="rect">
            <a:avLst/>
          </a:prstGeom>
        </p:spPr>
      </p:pic>
      <p:sp>
        <p:nvSpPr>
          <p:cNvPr id="8" name="Título 1"/>
          <p:cNvSpPr txBox="1">
            <a:spLocks/>
          </p:cNvSpPr>
          <p:nvPr/>
        </p:nvSpPr>
        <p:spPr>
          <a:xfrm>
            <a:off x="529564" y="896523"/>
            <a:ext cx="7454307" cy="595615"/>
          </a:xfrm>
          <a:prstGeom prst="rect">
            <a:avLst/>
          </a:prstGeom>
        </p:spPr>
        <p:txBody>
          <a:bodyPr vert="horz"/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Bef>
                <a:spcPct val="20000"/>
              </a:spcBef>
              <a:spcAft>
                <a:spcPts val="600"/>
              </a:spcAft>
            </a:pPr>
            <a:r>
              <a:rPr lang="es-ES" sz="440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Motivation</a:t>
            </a:r>
            <a:endParaRPr lang="es-ES" sz="440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2" name="CuadroTexto 11"/>
          <p:cNvSpPr txBox="1"/>
          <p:nvPr/>
        </p:nvSpPr>
        <p:spPr>
          <a:xfrm>
            <a:off x="1449294" y="6399022"/>
            <a:ext cx="1449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Our train data</a:t>
            </a:r>
            <a:endParaRPr lang="en-US" dirty="0"/>
          </a:p>
        </p:txBody>
      </p:sp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321120" y="120946"/>
            <a:ext cx="7027347" cy="559374"/>
          </a:xfrm>
        </p:spPr>
        <p:txBody>
          <a:bodyPr/>
          <a:lstStyle/>
          <a:p>
            <a:r>
              <a:rPr lang="es-ES" dirty="0" err="1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Overfitting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92675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06.multiple_polyno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765" y="1897529"/>
            <a:ext cx="6675820" cy="4320000"/>
          </a:xfrm>
          <a:prstGeom prst="rect">
            <a:avLst/>
          </a:prstGeom>
        </p:spPr>
      </p:pic>
      <p:sp>
        <p:nvSpPr>
          <p:cNvPr id="8" name="Título 1"/>
          <p:cNvSpPr txBox="1">
            <a:spLocks/>
          </p:cNvSpPr>
          <p:nvPr/>
        </p:nvSpPr>
        <p:spPr>
          <a:xfrm>
            <a:off x="529564" y="896523"/>
            <a:ext cx="7454307" cy="595615"/>
          </a:xfrm>
          <a:prstGeom prst="rect">
            <a:avLst/>
          </a:prstGeom>
        </p:spPr>
        <p:txBody>
          <a:bodyPr vert="horz"/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Bef>
                <a:spcPct val="20000"/>
              </a:spcBef>
              <a:spcAft>
                <a:spcPts val="600"/>
              </a:spcAft>
            </a:pPr>
            <a:r>
              <a:rPr lang="es-ES" sz="440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Motivation</a:t>
            </a:r>
            <a:endParaRPr lang="es-ES" sz="440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1449294" y="6399022"/>
            <a:ext cx="2839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Fit other degrees polynomials</a:t>
            </a:r>
            <a:endParaRPr lang="en-US" dirty="0"/>
          </a:p>
        </p:txBody>
      </p:sp>
      <p:sp>
        <p:nvSpPr>
          <p:cNvPr id="9" name="Título 4"/>
          <p:cNvSpPr>
            <a:spLocks noGrp="1"/>
          </p:cNvSpPr>
          <p:nvPr>
            <p:ph type="title"/>
          </p:nvPr>
        </p:nvSpPr>
        <p:spPr>
          <a:xfrm>
            <a:off x="321120" y="120946"/>
            <a:ext cx="7027347" cy="559374"/>
          </a:xfrm>
        </p:spPr>
        <p:txBody>
          <a:bodyPr/>
          <a:lstStyle/>
          <a:p>
            <a:r>
              <a:rPr lang="es-ES" dirty="0" err="1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Overfitting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90085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/>
          <p:cNvSpPr txBox="1">
            <a:spLocks/>
          </p:cNvSpPr>
          <p:nvPr/>
        </p:nvSpPr>
        <p:spPr>
          <a:xfrm>
            <a:off x="529564" y="896523"/>
            <a:ext cx="7454307" cy="595615"/>
          </a:xfrm>
          <a:prstGeom prst="rect">
            <a:avLst/>
          </a:prstGeom>
        </p:spPr>
        <p:txBody>
          <a:bodyPr vert="horz"/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Bef>
                <a:spcPct val="20000"/>
              </a:spcBef>
              <a:spcAft>
                <a:spcPts val="600"/>
              </a:spcAft>
            </a:pPr>
            <a:r>
              <a:rPr lang="es-ES" sz="440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Motivation</a:t>
            </a:r>
            <a:endParaRPr lang="es-ES" sz="440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7" name="Imagen 6" descr="10.multiple_polynom_true_tes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824" y="1897530"/>
            <a:ext cx="6675820" cy="4320000"/>
          </a:xfrm>
          <a:prstGeom prst="rect">
            <a:avLst/>
          </a:prstGeom>
        </p:spPr>
      </p:pic>
      <p:pic>
        <p:nvPicPr>
          <p:cNvPr id="3" name="Imagen 2" descr="erro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0471" y="3663577"/>
            <a:ext cx="2120900" cy="1727200"/>
          </a:xfrm>
          <a:prstGeom prst="rect">
            <a:avLst/>
          </a:prstGeom>
        </p:spPr>
      </p:pic>
      <p:sp>
        <p:nvSpPr>
          <p:cNvPr id="9" name="Título 4"/>
          <p:cNvSpPr>
            <a:spLocks noGrp="1"/>
          </p:cNvSpPr>
          <p:nvPr>
            <p:ph type="title"/>
          </p:nvPr>
        </p:nvSpPr>
        <p:spPr>
          <a:xfrm>
            <a:off x="321120" y="120946"/>
            <a:ext cx="7027347" cy="559374"/>
          </a:xfrm>
        </p:spPr>
        <p:txBody>
          <a:bodyPr/>
          <a:lstStyle/>
          <a:p>
            <a:r>
              <a:rPr lang="es-ES" dirty="0" err="1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Overfitting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63301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/>
          <p:cNvSpPr txBox="1">
            <a:spLocks/>
          </p:cNvSpPr>
          <p:nvPr/>
        </p:nvSpPr>
        <p:spPr>
          <a:xfrm>
            <a:off x="529564" y="896523"/>
            <a:ext cx="7454307" cy="595615"/>
          </a:xfrm>
          <a:prstGeom prst="rect">
            <a:avLst/>
          </a:prstGeom>
        </p:spPr>
        <p:txBody>
          <a:bodyPr vert="horz"/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Bef>
                <a:spcPct val="20000"/>
              </a:spcBef>
              <a:spcAft>
                <a:spcPts val="600"/>
              </a:spcAft>
            </a:pPr>
            <a:r>
              <a:rPr lang="es-ES" sz="4400" dirty="0" err="1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Motivation</a:t>
            </a:r>
            <a:endParaRPr lang="es-ES" sz="440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2" name="CuadroTexto 11"/>
          <p:cNvSpPr txBox="1"/>
          <p:nvPr/>
        </p:nvSpPr>
        <p:spPr>
          <a:xfrm>
            <a:off x="567764" y="1767256"/>
            <a:ext cx="81728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Even though we know the target function family, </a:t>
            </a:r>
          </a:p>
          <a:p>
            <a:r>
              <a:rPr lang="en-US" sz="2400" dirty="0" err="1" smtClean="0"/>
              <a:t>overfitting</a:t>
            </a:r>
            <a:r>
              <a:rPr lang="en-US" sz="2400" dirty="0" smtClean="0"/>
              <a:t> may occur on noisy data</a:t>
            </a:r>
            <a:endParaRPr lang="en-US" sz="2400" dirty="0"/>
          </a:p>
        </p:txBody>
      </p:sp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321120" y="120946"/>
            <a:ext cx="7027347" cy="559374"/>
          </a:xfrm>
        </p:spPr>
        <p:txBody>
          <a:bodyPr/>
          <a:lstStyle/>
          <a:p>
            <a:r>
              <a:rPr lang="es-ES" dirty="0" err="1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Overfitting</a:t>
            </a:r>
            <a:endParaRPr lang="en-US" dirty="0"/>
          </a:p>
        </p:txBody>
      </p:sp>
      <p:sp>
        <p:nvSpPr>
          <p:cNvPr id="6" name="CuadroTexto 5"/>
          <p:cNvSpPr txBox="1"/>
          <p:nvPr/>
        </p:nvSpPr>
        <p:spPr>
          <a:xfrm>
            <a:off x="690281" y="3279304"/>
            <a:ext cx="81728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Example:</a:t>
            </a:r>
          </a:p>
          <a:p>
            <a:r>
              <a:rPr lang="en-US" sz="2800" dirty="0" smtClean="0"/>
              <a:t>Fit a 6-degree polynomial with 10 noisy input points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4077478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/>
          <p:cNvSpPr txBox="1">
            <a:spLocks/>
          </p:cNvSpPr>
          <p:nvPr/>
        </p:nvSpPr>
        <p:spPr>
          <a:xfrm>
            <a:off x="529564" y="896523"/>
            <a:ext cx="7454307" cy="595615"/>
          </a:xfrm>
          <a:prstGeom prst="rect">
            <a:avLst/>
          </a:prstGeom>
        </p:spPr>
        <p:txBody>
          <a:bodyPr vert="horz"/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Bef>
                <a:spcPct val="20000"/>
              </a:spcBef>
              <a:spcAft>
                <a:spcPts val="600"/>
              </a:spcAft>
            </a:pPr>
            <a:r>
              <a:rPr lang="es-ES" sz="440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Motivation</a:t>
            </a:r>
            <a:endParaRPr lang="es-ES" sz="440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2" name="CuadroTexto 11"/>
          <p:cNvSpPr txBox="1"/>
          <p:nvPr/>
        </p:nvSpPr>
        <p:spPr>
          <a:xfrm>
            <a:off x="1449294" y="6399022"/>
            <a:ext cx="2800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Original 6-degree polynomial</a:t>
            </a:r>
            <a:endParaRPr lang="en-US" dirty="0"/>
          </a:p>
        </p:txBody>
      </p:sp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321120" y="120946"/>
            <a:ext cx="7027347" cy="559374"/>
          </a:xfrm>
        </p:spPr>
        <p:txBody>
          <a:bodyPr/>
          <a:lstStyle/>
          <a:p>
            <a:r>
              <a:rPr lang="es-ES" dirty="0" err="1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Overfitting</a:t>
            </a:r>
            <a:endParaRPr lang="en-US" dirty="0"/>
          </a:p>
        </p:txBody>
      </p:sp>
      <p:pic>
        <p:nvPicPr>
          <p:cNvPr id="9" name="Imagen 8" descr="b01.deg6_original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706" y="1897530"/>
            <a:ext cx="6675819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5177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/>
          <p:cNvSpPr txBox="1">
            <a:spLocks/>
          </p:cNvSpPr>
          <p:nvPr/>
        </p:nvSpPr>
        <p:spPr>
          <a:xfrm>
            <a:off x="529564" y="896523"/>
            <a:ext cx="7454307" cy="595615"/>
          </a:xfrm>
          <a:prstGeom prst="rect">
            <a:avLst/>
          </a:prstGeom>
        </p:spPr>
        <p:txBody>
          <a:bodyPr vert="horz"/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Bef>
                <a:spcPct val="20000"/>
              </a:spcBef>
              <a:spcAft>
                <a:spcPts val="600"/>
              </a:spcAft>
            </a:pPr>
            <a:r>
              <a:rPr lang="es-ES" sz="440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Motivation</a:t>
            </a:r>
            <a:endParaRPr lang="es-ES" sz="440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2" name="CuadroTexto 11"/>
          <p:cNvSpPr txBox="1"/>
          <p:nvPr/>
        </p:nvSpPr>
        <p:spPr>
          <a:xfrm>
            <a:off x="1449294" y="6249612"/>
            <a:ext cx="49910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6-degree polynomial fitted with 10 points (with noise)</a:t>
            </a:r>
          </a:p>
          <a:p>
            <a:r>
              <a:rPr lang="en-US" dirty="0" smtClean="0"/>
              <a:t>Grey is original curve. Black is fitted.</a:t>
            </a:r>
            <a:endParaRPr lang="en-US" dirty="0"/>
          </a:p>
        </p:txBody>
      </p:sp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321120" y="120946"/>
            <a:ext cx="7027347" cy="559374"/>
          </a:xfrm>
        </p:spPr>
        <p:txBody>
          <a:bodyPr/>
          <a:lstStyle/>
          <a:p>
            <a:r>
              <a:rPr lang="es-ES" dirty="0" err="1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Overfitting</a:t>
            </a:r>
            <a:endParaRPr lang="en-US" dirty="0"/>
          </a:p>
        </p:txBody>
      </p:sp>
      <p:pic>
        <p:nvPicPr>
          <p:cNvPr id="7" name="Imagen 6" descr="b02.deg6_fitted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706" y="1897530"/>
            <a:ext cx="6675816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5383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3"/>
          <p:cNvSpPr txBox="1">
            <a:spLocks/>
          </p:cNvSpPr>
          <p:nvPr/>
        </p:nvSpPr>
        <p:spPr>
          <a:xfrm>
            <a:off x="590650" y="1607282"/>
            <a:ext cx="7634151" cy="4565842"/>
          </a:xfrm>
          <a:prstGeom prst="rect">
            <a:avLst/>
          </a:prstGeom>
        </p:spPr>
        <p:txBody>
          <a:bodyPr/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800" b="1" dirty="0" err="1" smtClean="0"/>
              <a:t>María</a:t>
            </a:r>
            <a:r>
              <a:rPr lang="en-US" sz="2800" b="1" dirty="0" smtClean="0"/>
              <a:t> Hernández Rubio</a:t>
            </a:r>
          </a:p>
          <a:p>
            <a:pPr marL="0" indent="0">
              <a:buFont typeface="Arial"/>
              <a:buNone/>
            </a:pPr>
            <a:r>
              <a:rPr lang="en-US" sz="2000" dirty="0" smtClean="0"/>
              <a:t>@</a:t>
            </a:r>
            <a:r>
              <a:rPr lang="en-US" sz="2000" dirty="0" err="1" smtClean="0"/>
              <a:t>maria_hr</a:t>
            </a:r>
            <a:endParaRPr lang="en-US" sz="2000" dirty="0" smtClean="0"/>
          </a:p>
          <a:p>
            <a:pPr marL="0" indent="0">
              <a:buFont typeface="Arial"/>
              <a:buNone/>
            </a:pPr>
            <a:endParaRPr lang="en-US" sz="1400" dirty="0" smtClean="0"/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rPr lang="en-US" sz="2000" dirty="0" smtClean="0"/>
              <a:t>Mathematics &amp; Computer Science, UAM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rPr lang="en-US" sz="2000" dirty="0" err="1" smtClean="0"/>
              <a:t>MsC</a:t>
            </a:r>
            <a:r>
              <a:rPr lang="en-US" sz="2000" dirty="0" smtClean="0"/>
              <a:t> Computational Intelligence, UAM</a:t>
            </a:r>
          </a:p>
          <a:p>
            <a:pPr marL="0" indent="0">
              <a:buFont typeface="Arial"/>
              <a:buNone/>
            </a:pPr>
            <a:endParaRPr lang="en-US" sz="1400" dirty="0" smtClean="0"/>
          </a:p>
          <a:p>
            <a:pPr marL="0" indent="0">
              <a:buFont typeface="Arial"/>
              <a:buNone/>
            </a:pPr>
            <a:r>
              <a:rPr lang="en-US" sz="2000" dirty="0" smtClean="0"/>
              <a:t>Senior Data Scientist at BBVA Data &amp; Analytics</a:t>
            </a:r>
          </a:p>
          <a:p>
            <a:pPr marL="0" indent="0">
              <a:buFont typeface="Arial"/>
              <a:buNone/>
            </a:pPr>
            <a:endParaRPr lang="en-US" sz="1600" dirty="0" smtClean="0"/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rPr lang="en-US" sz="2000" dirty="0" smtClean="0"/>
              <a:t>Joined BBVA in 2011, Smart Cities, external consultant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rPr lang="en-US" sz="2000" dirty="0" smtClean="0"/>
              <a:t>Joined </a:t>
            </a:r>
            <a:r>
              <a:rPr lang="en-US" sz="2000" dirty="0" err="1" smtClean="0"/>
              <a:t>Beeva</a:t>
            </a:r>
            <a:r>
              <a:rPr lang="en-US" sz="2000" dirty="0" smtClean="0"/>
              <a:t> in 2013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rPr lang="en-US" sz="2000" dirty="0" smtClean="0"/>
              <a:t>Joined BBVA D&amp;A in 2014</a:t>
            </a:r>
          </a:p>
          <a:p>
            <a:pPr marL="457200" lvl="1" indent="0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rPr lang="en-US" sz="1600" dirty="0" smtClean="0"/>
              <a:t>Urban Analysis, C360, </a:t>
            </a:r>
            <a:r>
              <a:rPr lang="en-US" sz="1600" dirty="0" err="1" smtClean="0"/>
              <a:t>RecSys</a:t>
            </a:r>
            <a:endParaRPr lang="en-US" sz="1600" dirty="0" smtClean="0"/>
          </a:p>
          <a:p>
            <a:pPr marL="457200" lvl="1" indent="0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rPr lang="en-US" sz="1600" dirty="0" smtClean="0"/>
              <a:t>(Non-) Customer Intelligence</a:t>
            </a:r>
          </a:p>
          <a:p>
            <a:pPr marL="457200" lvl="1" indent="0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rPr lang="en-US" sz="1600" dirty="0" smtClean="0"/>
              <a:t>Smart Replies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endParaRPr lang="en-US" sz="2000" dirty="0" smtClean="0"/>
          </a:p>
          <a:p>
            <a:pPr marL="0" indent="0">
              <a:buFont typeface="Arial"/>
              <a:buNone/>
            </a:pPr>
            <a:endParaRPr lang="en-US" sz="2000" dirty="0" smtClean="0"/>
          </a:p>
        </p:txBody>
      </p:sp>
      <p:pic>
        <p:nvPicPr>
          <p:cNvPr id="3" name="Imagen 2" descr="maria.jpg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4901"/>
          <a:stretch/>
        </p:blipFill>
        <p:spPr>
          <a:xfrm>
            <a:off x="6083696" y="1316417"/>
            <a:ext cx="2362600" cy="239048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6537855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/>
          <p:cNvSpPr txBox="1">
            <a:spLocks/>
          </p:cNvSpPr>
          <p:nvPr/>
        </p:nvSpPr>
        <p:spPr>
          <a:xfrm>
            <a:off x="529564" y="896523"/>
            <a:ext cx="7454307" cy="595615"/>
          </a:xfrm>
          <a:prstGeom prst="rect">
            <a:avLst/>
          </a:prstGeom>
        </p:spPr>
        <p:txBody>
          <a:bodyPr vert="horz"/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Bef>
                <a:spcPct val="20000"/>
              </a:spcBef>
              <a:spcAft>
                <a:spcPts val="600"/>
              </a:spcAft>
            </a:pPr>
            <a:r>
              <a:rPr lang="es-ES" sz="440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Motivation</a:t>
            </a:r>
            <a:endParaRPr lang="es-ES" sz="440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2" name="CuadroTexto 11"/>
          <p:cNvSpPr txBox="1"/>
          <p:nvPr/>
        </p:nvSpPr>
        <p:spPr>
          <a:xfrm>
            <a:off x="1449294" y="6399022"/>
            <a:ext cx="3261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Test points to test the fitted curve.</a:t>
            </a:r>
            <a:endParaRPr lang="en-US" dirty="0"/>
          </a:p>
        </p:txBody>
      </p:sp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321120" y="120946"/>
            <a:ext cx="7027347" cy="559374"/>
          </a:xfrm>
        </p:spPr>
        <p:txBody>
          <a:bodyPr/>
          <a:lstStyle/>
          <a:p>
            <a:r>
              <a:rPr lang="es-ES" dirty="0" err="1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Overfitting</a:t>
            </a:r>
            <a:endParaRPr lang="en-US" dirty="0"/>
          </a:p>
        </p:txBody>
      </p:sp>
      <p:pic>
        <p:nvPicPr>
          <p:cNvPr id="7" name="Imagen 6" descr="b03.deg6_tes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705" y="1897528"/>
            <a:ext cx="6675820" cy="4320000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>
            <a:off x="2943412" y="2256118"/>
            <a:ext cx="16861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RMSE = 13.31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0274422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/>
          <p:cNvSpPr txBox="1">
            <a:spLocks/>
          </p:cNvSpPr>
          <p:nvPr/>
        </p:nvSpPr>
        <p:spPr>
          <a:xfrm>
            <a:off x="529564" y="896523"/>
            <a:ext cx="7454307" cy="595615"/>
          </a:xfrm>
          <a:prstGeom prst="rect">
            <a:avLst/>
          </a:prstGeom>
        </p:spPr>
        <p:txBody>
          <a:bodyPr vert="horz"/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Bef>
                <a:spcPct val="20000"/>
              </a:spcBef>
              <a:spcAft>
                <a:spcPts val="600"/>
              </a:spcAft>
            </a:pPr>
            <a:r>
              <a:rPr lang="es-ES" sz="440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Motivation</a:t>
            </a:r>
            <a:endParaRPr lang="es-ES" sz="440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2" name="CuadroTexto 11"/>
          <p:cNvSpPr txBox="1"/>
          <p:nvPr/>
        </p:nvSpPr>
        <p:spPr>
          <a:xfrm>
            <a:off x="1449294" y="6399022"/>
            <a:ext cx="3750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Fit polynomials with degree from 2 to 9</a:t>
            </a:r>
            <a:endParaRPr lang="en-US" dirty="0"/>
          </a:p>
        </p:txBody>
      </p:sp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321120" y="120946"/>
            <a:ext cx="7027347" cy="559374"/>
          </a:xfrm>
        </p:spPr>
        <p:txBody>
          <a:bodyPr/>
          <a:lstStyle/>
          <a:p>
            <a:r>
              <a:rPr lang="es-ES" dirty="0" err="1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Overfitting</a:t>
            </a:r>
            <a:endParaRPr lang="en-US" dirty="0"/>
          </a:p>
        </p:txBody>
      </p:sp>
      <p:pic>
        <p:nvPicPr>
          <p:cNvPr id="9" name="Imagen 8" descr="b05.deg6_multipoly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706" y="1897529"/>
            <a:ext cx="6675820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7380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/>
          <p:cNvSpPr txBox="1">
            <a:spLocks/>
          </p:cNvSpPr>
          <p:nvPr/>
        </p:nvSpPr>
        <p:spPr>
          <a:xfrm>
            <a:off x="529564" y="896523"/>
            <a:ext cx="7454307" cy="595615"/>
          </a:xfrm>
          <a:prstGeom prst="rect">
            <a:avLst/>
          </a:prstGeom>
        </p:spPr>
        <p:txBody>
          <a:bodyPr vert="horz"/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Bef>
                <a:spcPct val="20000"/>
              </a:spcBef>
              <a:spcAft>
                <a:spcPts val="600"/>
              </a:spcAft>
            </a:pPr>
            <a:r>
              <a:rPr lang="es-ES" sz="440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Motivation</a:t>
            </a:r>
            <a:endParaRPr lang="es-ES" sz="440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2" name="CuadroTexto 11"/>
          <p:cNvSpPr txBox="1"/>
          <p:nvPr/>
        </p:nvSpPr>
        <p:spPr>
          <a:xfrm>
            <a:off x="1449294" y="6399022"/>
            <a:ext cx="5029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Train error decreases with degree. Test error does not. </a:t>
            </a:r>
            <a:endParaRPr lang="en-US" dirty="0"/>
          </a:p>
        </p:txBody>
      </p:sp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321120" y="120946"/>
            <a:ext cx="7027347" cy="559374"/>
          </a:xfrm>
        </p:spPr>
        <p:txBody>
          <a:bodyPr/>
          <a:lstStyle/>
          <a:p>
            <a:r>
              <a:rPr lang="es-ES" dirty="0" err="1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Overfitting</a:t>
            </a:r>
            <a:endParaRPr lang="en-US" dirty="0"/>
          </a:p>
        </p:txBody>
      </p:sp>
      <p:pic>
        <p:nvPicPr>
          <p:cNvPr id="7" name="Imagen 6" descr="b06.deg6_multipoly_rmse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706" y="2076583"/>
            <a:ext cx="6675816" cy="4320000"/>
          </a:xfrm>
          <a:prstGeom prst="rect">
            <a:avLst/>
          </a:prstGeom>
        </p:spPr>
      </p:pic>
      <p:sp>
        <p:nvSpPr>
          <p:cNvPr id="3" name="Elipse 2"/>
          <p:cNvSpPr/>
          <p:nvPr/>
        </p:nvSpPr>
        <p:spPr>
          <a:xfrm>
            <a:off x="1419412" y="4870824"/>
            <a:ext cx="1807882" cy="762000"/>
          </a:xfrm>
          <a:prstGeom prst="ellipse">
            <a:avLst/>
          </a:prstGeom>
          <a:noFill/>
          <a:ln w="38100" cmpd="sng">
            <a:solidFill>
              <a:schemeClr val="accent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6796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/>
          <p:cNvSpPr txBox="1">
            <a:spLocks/>
          </p:cNvSpPr>
          <p:nvPr/>
        </p:nvSpPr>
        <p:spPr>
          <a:xfrm>
            <a:off x="529564" y="896523"/>
            <a:ext cx="7454307" cy="595615"/>
          </a:xfrm>
          <a:prstGeom prst="rect">
            <a:avLst/>
          </a:prstGeom>
        </p:spPr>
        <p:txBody>
          <a:bodyPr vert="horz"/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Bef>
                <a:spcPct val="20000"/>
              </a:spcBef>
              <a:spcAft>
                <a:spcPts val="600"/>
              </a:spcAft>
            </a:pPr>
            <a:r>
              <a:rPr lang="es-ES" sz="440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Motivation</a:t>
            </a:r>
            <a:endParaRPr lang="es-ES" sz="440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321120" y="120946"/>
            <a:ext cx="7027347" cy="559374"/>
          </a:xfrm>
        </p:spPr>
        <p:txBody>
          <a:bodyPr/>
          <a:lstStyle/>
          <a:p>
            <a:r>
              <a:rPr lang="es-ES" dirty="0" err="1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Overfitting</a:t>
            </a:r>
            <a:endParaRPr lang="en-US" dirty="0"/>
          </a:p>
        </p:txBody>
      </p:sp>
      <p:pic>
        <p:nvPicPr>
          <p:cNvPr id="2" name="Imagen 1" descr="Captura de pantalla 2018-07-13 a las 19.26.3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1730" y="1659218"/>
            <a:ext cx="6451600" cy="4991100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>
            <a:off x="5920041" y="6488668"/>
            <a:ext cx="3223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Image: COMP-652 course McGill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31589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/>
          <p:cNvSpPr>
            <a:spLocks noGrp="1"/>
          </p:cNvSpPr>
          <p:nvPr>
            <p:ph idx="1"/>
          </p:nvPr>
        </p:nvSpPr>
        <p:spPr>
          <a:xfrm>
            <a:off x="1358495" y="2137849"/>
            <a:ext cx="7244954" cy="2573219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sz="4000" dirty="0" smtClean="0"/>
              <a:t>Simpler model </a:t>
            </a:r>
            <a:r>
              <a:rPr lang="en-US" sz="4000" dirty="0" smtClean="0">
                <a:solidFill>
                  <a:schemeClr val="accent1"/>
                </a:solidFill>
                <a:latin typeface="Zapf Dingbats"/>
                <a:ea typeface="Zapf Dingbats"/>
                <a:cs typeface="Zapf Dingbats"/>
                <a:sym typeface="Zapf Dingbats"/>
              </a:rPr>
              <a:t>✔</a:t>
            </a:r>
            <a:r>
              <a:rPr lang="en-US" sz="4000" dirty="0" smtClean="0"/>
              <a:t>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4000" dirty="0" smtClean="0"/>
              <a:t>Regularization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4000" dirty="0" smtClean="0">
                <a:solidFill>
                  <a:schemeClr val="bg2">
                    <a:lumMod val="90000"/>
                  </a:schemeClr>
                </a:solidFill>
              </a:rPr>
              <a:t>Third solution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Título 4"/>
          <p:cNvSpPr>
            <a:spLocks noGrp="1"/>
          </p:cNvSpPr>
          <p:nvPr>
            <p:ph type="title"/>
          </p:nvPr>
        </p:nvSpPr>
        <p:spPr>
          <a:xfrm>
            <a:off x="321120" y="120946"/>
            <a:ext cx="7027347" cy="559374"/>
          </a:xfrm>
        </p:spPr>
        <p:txBody>
          <a:bodyPr/>
          <a:lstStyle/>
          <a:p>
            <a:r>
              <a:rPr lang="es-ES" dirty="0" err="1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Overfitting</a:t>
            </a:r>
            <a:endParaRPr lang="en-US" dirty="0"/>
          </a:p>
        </p:txBody>
      </p:sp>
      <p:sp>
        <p:nvSpPr>
          <p:cNvPr id="5" name="Título 1"/>
          <p:cNvSpPr txBox="1">
            <a:spLocks/>
          </p:cNvSpPr>
          <p:nvPr/>
        </p:nvSpPr>
        <p:spPr>
          <a:xfrm>
            <a:off x="529564" y="896523"/>
            <a:ext cx="7454307" cy="595615"/>
          </a:xfrm>
          <a:prstGeom prst="rect">
            <a:avLst/>
          </a:prstGeom>
        </p:spPr>
        <p:txBody>
          <a:bodyPr vert="horz"/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Bef>
                <a:spcPct val="20000"/>
              </a:spcBef>
              <a:spcAft>
                <a:spcPts val="600"/>
              </a:spcAft>
            </a:pPr>
            <a:r>
              <a:rPr lang="es-ES" sz="4400" dirty="0" err="1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Solutions</a:t>
            </a:r>
            <a:endParaRPr lang="es-ES" sz="440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99735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Regularization</a:t>
            </a:r>
            <a:endParaRPr lang="en-US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1" dirty="0" smtClean="0"/>
              <a:t>Restricting the possible functions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7140684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/>
          <p:cNvSpPr>
            <a:spLocks noGrp="1"/>
          </p:cNvSpPr>
          <p:nvPr>
            <p:ph idx="1"/>
          </p:nvPr>
        </p:nvSpPr>
        <p:spPr>
          <a:xfrm>
            <a:off x="529211" y="2137849"/>
            <a:ext cx="8074238" cy="2897327"/>
          </a:xfrm>
        </p:spPr>
        <p:txBody>
          <a:bodyPr/>
          <a:lstStyle/>
          <a:p>
            <a:r>
              <a:rPr lang="en-US" dirty="0" smtClean="0"/>
              <a:t>More complex models fit better the data.</a:t>
            </a:r>
          </a:p>
          <a:p>
            <a:pPr lvl="1"/>
            <a:r>
              <a:rPr lang="en-US" dirty="0" smtClean="0"/>
              <a:t>polynomial </a:t>
            </a:r>
            <a:r>
              <a:rPr lang="en-US" dirty="0" err="1" smtClean="0"/>
              <a:t>vs</a:t>
            </a:r>
            <a:r>
              <a:rPr lang="en-US" dirty="0" smtClean="0"/>
              <a:t> linear; </a:t>
            </a:r>
          </a:p>
          <a:p>
            <a:pPr lvl="1"/>
            <a:r>
              <a:rPr lang="en-US" dirty="0" smtClean="0"/>
              <a:t>SVM’s kernels</a:t>
            </a:r>
          </a:p>
          <a:p>
            <a:pPr lvl="1"/>
            <a:r>
              <a:rPr lang="en-US" dirty="0" smtClean="0"/>
              <a:t>Deep Learning</a:t>
            </a:r>
          </a:p>
          <a:p>
            <a:pPr lvl="2"/>
            <a:r>
              <a:rPr lang="en-US" dirty="0" err="1"/>
              <a:t>n</a:t>
            </a:r>
            <a:r>
              <a:rPr lang="en-US" baseline="-25000" dirty="0" err="1" smtClean="0"/>
              <a:t>in</a:t>
            </a:r>
            <a:r>
              <a:rPr lang="en-US" dirty="0" smtClean="0"/>
              <a:t> = 20, K=3, </a:t>
            </a:r>
            <a:r>
              <a:rPr lang="en-US" dirty="0" err="1" smtClean="0"/>
              <a:t>n</a:t>
            </a:r>
            <a:r>
              <a:rPr lang="en-US" baseline="-25000" dirty="0" err="1" smtClean="0"/>
              <a:t>h</a:t>
            </a:r>
            <a:r>
              <a:rPr lang="en-US" dirty="0" smtClean="0"/>
              <a:t> = 5, </a:t>
            </a:r>
            <a:r>
              <a:rPr lang="en-US" dirty="0" err="1" smtClean="0"/>
              <a:t>n</a:t>
            </a:r>
            <a:r>
              <a:rPr lang="en-US" baseline="-25000" dirty="0" err="1" smtClean="0"/>
              <a:t>out</a:t>
            </a:r>
            <a:r>
              <a:rPr lang="en-US" dirty="0" smtClean="0"/>
              <a:t>=1</a:t>
            </a:r>
          </a:p>
          <a:p>
            <a:pPr lvl="2"/>
            <a:r>
              <a:rPr lang="en-US" dirty="0" smtClean="0"/>
              <a:t>20*5 + 2*25 + 5 = 155 parameters</a:t>
            </a:r>
          </a:p>
          <a:p>
            <a:r>
              <a:rPr lang="en-US" dirty="0" smtClean="0"/>
              <a:t>Less complex models do less </a:t>
            </a:r>
            <a:r>
              <a:rPr lang="en-US" dirty="0" err="1" smtClean="0"/>
              <a:t>overfitting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ítulo 1"/>
          <p:cNvSpPr txBox="1">
            <a:spLocks/>
          </p:cNvSpPr>
          <p:nvPr/>
        </p:nvSpPr>
        <p:spPr>
          <a:xfrm>
            <a:off x="529564" y="896523"/>
            <a:ext cx="7454307" cy="595615"/>
          </a:xfrm>
          <a:prstGeom prst="rect">
            <a:avLst/>
          </a:prstGeom>
        </p:spPr>
        <p:txBody>
          <a:bodyPr vert="horz"/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Bef>
                <a:spcPct val="20000"/>
              </a:spcBef>
              <a:spcAft>
                <a:spcPts val="600"/>
              </a:spcAft>
            </a:pPr>
            <a:r>
              <a:rPr lang="es-ES" sz="4400" dirty="0" err="1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Regularization</a:t>
            </a:r>
            <a:endParaRPr lang="es-ES" sz="440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896470" y="5332069"/>
            <a:ext cx="699247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Idea</a:t>
            </a:r>
            <a:r>
              <a:rPr 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: use </a:t>
            </a: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complex models, but constrain the function space</a:t>
            </a:r>
          </a:p>
        </p:txBody>
      </p:sp>
      <p:pic>
        <p:nvPicPr>
          <p:cNvPr id="5" name="Imagen 4" descr="approx_n_in_n_h_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3751" y="3496235"/>
            <a:ext cx="4102359" cy="357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3678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/>
          <p:cNvSpPr/>
          <p:nvPr/>
        </p:nvSpPr>
        <p:spPr>
          <a:xfrm>
            <a:off x="5662706" y="1030941"/>
            <a:ext cx="2480235" cy="74705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sng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ítulo 1"/>
          <p:cNvSpPr txBox="1">
            <a:spLocks/>
          </p:cNvSpPr>
          <p:nvPr/>
        </p:nvSpPr>
        <p:spPr>
          <a:xfrm>
            <a:off x="529565" y="896523"/>
            <a:ext cx="4879142" cy="595615"/>
          </a:xfrm>
          <a:prstGeom prst="rect">
            <a:avLst/>
          </a:prstGeom>
        </p:spPr>
        <p:txBody>
          <a:bodyPr vert="horz"/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Bef>
                <a:spcPct val="20000"/>
              </a:spcBef>
              <a:spcAft>
                <a:spcPts val="600"/>
              </a:spcAft>
            </a:pPr>
            <a:r>
              <a:rPr lang="es-ES" sz="440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Linear </a:t>
            </a:r>
            <a:r>
              <a:rPr lang="es-ES" sz="4400" dirty="0" err="1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regression</a:t>
            </a:r>
            <a:endParaRPr lang="es-ES" sz="4400" dirty="0" smtClean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321120" y="120946"/>
            <a:ext cx="7027347" cy="559374"/>
          </a:xfrm>
        </p:spPr>
        <p:txBody>
          <a:bodyPr/>
          <a:lstStyle/>
          <a:p>
            <a:r>
              <a:rPr lang="es-ES" dirty="0" err="1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Regularization</a:t>
            </a:r>
            <a:endParaRPr lang="en-US" dirty="0"/>
          </a:p>
        </p:txBody>
      </p:sp>
      <p:pic>
        <p:nvPicPr>
          <p:cNvPr id="6" name="Imagen 5" descr="textbf_w^*_=_arg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942" y="2241177"/>
            <a:ext cx="2402537" cy="500529"/>
          </a:xfrm>
          <a:prstGeom prst="rect">
            <a:avLst/>
          </a:prstGeom>
        </p:spPr>
      </p:pic>
      <p:pic>
        <p:nvPicPr>
          <p:cNvPr id="7" name="Imagen 6" descr="mathcal_L_(_text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692" y="2859938"/>
            <a:ext cx="5360895" cy="795048"/>
          </a:xfrm>
          <a:prstGeom prst="rect">
            <a:avLst/>
          </a:prstGeom>
        </p:spPr>
      </p:pic>
      <p:pic>
        <p:nvPicPr>
          <p:cNvPr id="9" name="Imagen 8" descr="hat_y_n_=_textbf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6515" y="1120588"/>
            <a:ext cx="2222500" cy="508000"/>
          </a:xfrm>
          <a:prstGeom prst="rect">
            <a:avLst/>
          </a:prstGeom>
        </p:spPr>
      </p:pic>
      <p:sp>
        <p:nvSpPr>
          <p:cNvPr id="13" name="Título 1"/>
          <p:cNvSpPr txBox="1">
            <a:spLocks/>
          </p:cNvSpPr>
          <p:nvPr/>
        </p:nvSpPr>
        <p:spPr>
          <a:xfrm>
            <a:off x="517611" y="3798100"/>
            <a:ext cx="7804623" cy="595615"/>
          </a:xfrm>
          <a:prstGeom prst="rect">
            <a:avLst/>
          </a:prstGeom>
        </p:spPr>
        <p:txBody>
          <a:bodyPr vert="horz"/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Bef>
                <a:spcPct val="20000"/>
              </a:spcBef>
              <a:spcAft>
                <a:spcPts val="600"/>
              </a:spcAft>
            </a:pPr>
            <a:r>
              <a:rPr lang="es-ES" sz="4400" dirty="0" err="1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Constrained</a:t>
            </a:r>
            <a:r>
              <a:rPr lang="es-ES" sz="440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Linear </a:t>
            </a:r>
            <a:r>
              <a:rPr lang="es-ES" sz="4400" dirty="0" err="1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regression</a:t>
            </a:r>
            <a:endParaRPr lang="es-ES" sz="4400" dirty="0" smtClean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3" name="Rectángulo redondeado 22"/>
          <p:cNvSpPr/>
          <p:nvPr/>
        </p:nvSpPr>
        <p:spPr>
          <a:xfrm>
            <a:off x="3690471" y="5573059"/>
            <a:ext cx="1882588" cy="687294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CuadroTexto 23"/>
          <p:cNvSpPr txBox="1"/>
          <p:nvPr/>
        </p:nvSpPr>
        <p:spPr>
          <a:xfrm>
            <a:off x="2767574" y="6396335"/>
            <a:ext cx="34932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accent1"/>
                </a:solidFill>
              </a:rPr>
              <a:t>Regularization constraint</a:t>
            </a:r>
            <a:endParaRPr lang="en-US" sz="2400" b="1" dirty="0">
              <a:solidFill>
                <a:schemeClr val="accent1"/>
              </a:solidFill>
            </a:endParaRPr>
          </a:p>
        </p:txBody>
      </p:sp>
      <p:pic>
        <p:nvPicPr>
          <p:cNvPr id="11" name="Imagen 10" descr="textbf_w^*_=_arg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236" y="4599268"/>
            <a:ext cx="4656500" cy="1496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8942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3" grpId="0" animBg="1"/>
      <p:bldP spid="2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ángulo redondeado 22"/>
          <p:cNvSpPr/>
          <p:nvPr/>
        </p:nvSpPr>
        <p:spPr>
          <a:xfrm>
            <a:off x="5274236" y="5094976"/>
            <a:ext cx="1195294" cy="687294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Imagen 14" descr="&amp;_textbf_w^*_=_a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057" y="4220508"/>
            <a:ext cx="5575603" cy="1651373"/>
          </a:xfrm>
          <a:prstGeom prst="rect">
            <a:avLst/>
          </a:prstGeom>
        </p:spPr>
      </p:pic>
      <p:sp>
        <p:nvSpPr>
          <p:cNvPr id="10" name="Rectángulo 9"/>
          <p:cNvSpPr/>
          <p:nvPr/>
        </p:nvSpPr>
        <p:spPr>
          <a:xfrm>
            <a:off x="6200588" y="1852704"/>
            <a:ext cx="2480235" cy="74705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sng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321120" y="120946"/>
            <a:ext cx="7027347" cy="559374"/>
          </a:xfrm>
        </p:spPr>
        <p:txBody>
          <a:bodyPr/>
          <a:lstStyle/>
          <a:p>
            <a:r>
              <a:rPr lang="es-ES" dirty="0" err="1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Regularization</a:t>
            </a:r>
            <a:endParaRPr lang="en-US" dirty="0"/>
          </a:p>
        </p:txBody>
      </p:sp>
      <p:pic>
        <p:nvPicPr>
          <p:cNvPr id="9" name="Imagen 8" descr="hat_y_n_=_textbf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9338" y="1897528"/>
            <a:ext cx="2222500" cy="508000"/>
          </a:xfrm>
          <a:prstGeom prst="rect">
            <a:avLst/>
          </a:prstGeom>
        </p:spPr>
      </p:pic>
      <p:sp>
        <p:nvSpPr>
          <p:cNvPr id="24" name="CuadroTexto 23"/>
          <p:cNvSpPr txBox="1"/>
          <p:nvPr/>
        </p:nvSpPr>
        <p:spPr>
          <a:xfrm>
            <a:off x="4650163" y="6112487"/>
            <a:ext cx="31341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accent1"/>
                </a:solidFill>
              </a:rPr>
              <a:t>Regularization penalty</a:t>
            </a:r>
            <a:endParaRPr lang="en-US" sz="2400" b="1" dirty="0">
              <a:solidFill>
                <a:schemeClr val="accent1"/>
              </a:solidFill>
            </a:endParaRPr>
          </a:p>
        </p:txBody>
      </p:sp>
      <p:pic>
        <p:nvPicPr>
          <p:cNvPr id="11" name="Imagen 10" descr="textbf_w^*_=_arg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293" y="1667096"/>
            <a:ext cx="4761089" cy="1530350"/>
          </a:xfrm>
          <a:prstGeom prst="rect">
            <a:avLst/>
          </a:prstGeom>
        </p:spPr>
      </p:pic>
      <p:sp>
        <p:nvSpPr>
          <p:cNvPr id="14" name="Título 1"/>
          <p:cNvSpPr txBox="1">
            <a:spLocks/>
          </p:cNvSpPr>
          <p:nvPr/>
        </p:nvSpPr>
        <p:spPr>
          <a:xfrm>
            <a:off x="517611" y="899546"/>
            <a:ext cx="7804623" cy="595615"/>
          </a:xfrm>
          <a:prstGeom prst="rect">
            <a:avLst/>
          </a:prstGeom>
        </p:spPr>
        <p:txBody>
          <a:bodyPr vert="horz"/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Bef>
                <a:spcPct val="20000"/>
              </a:spcBef>
              <a:spcAft>
                <a:spcPts val="600"/>
              </a:spcAft>
            </a:pPr>
            <a:r>
              <a:rPr lang="es-ES" sz="4400" dirty="0" err="1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Constrained</a:t>
            </a:r>
            <a:r>
              <a:rPr lang="es-ES" sz="440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Linear </a:t>
            </a:r>
            <a:r>
              <a:rPr lang="es-ES" sz="4400" dirty="0" err="1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regression</a:t>
            </a:r>
            <a:endParaRPr lang="es-ES" sz="4400" dirty="0" smtClean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2" name="Imagen 1" descr="equiv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979" y="3528733"/>
            <a:ext cx="165100" cy="114300"/>
          </a:xfrm>
          <a:prstGeom prst="rect">
            <a:avLst/>
          </a:prstGeom>
        </p:spPr>
      </p:pic>
      <p:sp>
        <p:nvSpPr>
          <p:cNvPr id="8" name="CuadroTexto 7"/>
          <p:cNvSpPr txBox="1"/>
          <p:nvPr/>
        </p:nvSpPr>
        <p:spPr>
          <a:xfrm>
            <a:off x="1120588" y="3421529"/>
            <a:ext cx="1824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</a:t>
            </a:r>
            <a:r>
              <a:rPr lang="en-US" dirty="0" err="1" smtClean="0"/>
              <a:t>Lagrangian</a:t>
            </a:r>
            <a:r>
              <a:rPr lang="en-US" dirty="0" smtClean="0"/>
              <a:t> form)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50108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/>
      <p:bldP spid="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Lasso y Ridge</a:t>
            </a:r>
            <a:endParaRPr lang="en-US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1" dirty="0" smtClean="0"/>
              <a:t>Linear Regression with regularization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7890050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29564" y="896523"/>
            <a:ext cx="7454307" cy="595615"/>
          </a:xfrm>
          <a:prstGeom prst="rect">
            <a:avLst/>
          </a:prstGeom>
        </p:spPr>
        <p:txBody>
          <a:bodyPr/>
          <a:lstStyle/>
          <a:p>
            <a:pPr lvl="0">
              <a:spcBef>
                <a:spcPct val="20000"/>
              </a:spcBef>
              <a:spcAft>
                <a:spcPts val="600"/>
              </a:spcAft>
            </a:pPr>
            <a:r>
              <a:rPr lang="es-ES" sz="440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Agenda</a:t>
            </a:r>
            <a:endParaRPr lang="es-ES" sz="440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29211" y="1905103"/>
            <a:ext cx="8074238" cy="4459665"/>
          </a:xfrm>
        </p:spPr>
        <p:txBody>
          <a:bodyPr/>
          <a:lstStyle/>
          <a:p>
            <a:pPr marL="0" indent="0">
              <a:buNone/>
            </a:pPr>
            <a:r>
              <a:rPr lang="es-ES" dirty="0" err="1" smtClean="0"/>
              <a:t>Lecture</a:t>
            </a:r>
            <a:r>
              <a:rPr lang="es-ES" dirty="0" smtClean="0"/>
              <a:t> 1: </a:t>
            </a:r>
            <a:r>
              <a:rPr lang="es-ES" dirty="0" err="1" smtClean="0"/>
              <a:t>Regularization</a:t>
            </a:r>
            <a:r>
              <a:rPr lang="es-ES" dirty="0" smtClean="0"/>
              <a:t>. </a:t>
            </a:r>
          </a:p>
          <a:p>
            <a:pPr lvl="1"/>
            <a:r>
              <a:rPr lang="es-ES" dirty="0" err="1" smtClean="0"/>
              <a:t>Overfitting</a:t>
            </a:r>
            <a:endParaRPr lang="es-ES" dirty="0" smtClean="0"/>
          </a:p>
          <a:p>
            <a:pPr lvl="2"/>
            <a:r>
              <a:rPr lang="es-ES" i="1" dirty="0" err="1" smtClean="0"/>
              <a:t>How</a:t>
            </a:r>
            <a:r>
              <a:rPr lang="es-ES" i="1" dirty="0" smtClean="0"/>
              <a:t> </a:t>
            </a:r>
            <a:r>
              <a:rPr lang="es-ES" i="1" dirty="0" err="1" smtClean="0"/>
              <a:t>to</a:t>
            </a:r>
            <a:r>
              <a:rPr lang="es-ES" i="1" dirty="0" smtClean="0"/>
              <a:t> </a:t>
            </a:r>
            <a:r>
              <a:rPr lang="es-ES" i="1" dirty="0" err="1" smtClean="0"/>
              <a:t>solve</a:t>
            </a:r>
            <a:r>
              <a:rPr lang="es-ES" i="1" dirty="0" smtClean="0"/>
              <a:t> </a:t>
            </a:r>
            <a:r>
              <a:rPr lang="es-ES" i="1" dirty="0" err="1" smtClean="0"/>
              <a:t>it</a:t>
            </a:r>
            <a:r>
              <a:rPr lang="es-ES" i="1" dirty="0" smtClean="0"/>
              <a:t>?</a:t>
            </a:r>
          </a:p>
          <a:p>
            <a:pPr lvl="1"/>
            <a:r>
              <a:rPr lang="es-ES" dirty="0" smtClean="0"/>
              <a:t>Ridge </a:t>
            </a:r>
            <a:r>
              <a:rPr lang="es-ES" dirty="0" err="1" smtClean="0"/>
              <a:t>Regression</a:t>
            </a:r>
            <a:endParaRPr lang="es-ES" dirty="0" smtClean="0"/>
          </a:p>
          <a:p>
            <a:pPr lvl="1"/>
            <a:r>
              <a:rPr lang="es-ES" dirty="0" smtClean="0"/>
              <a:t>Lasso </a:t>
            </a:r>
            <a:r>
              <a:rPr lang="es-ES" dirty="0" err="1" smtClean="0"/>
              <a:t>Regression</a:t>
            </a:r>
            <a:endParaRPr lang="es-ES" dirty="0" smtClean="0"/>
          </a:p>
          <a:p>
            <a:pPr marL="0" indent="0">
              <a:buNone/>
            </a:pPr>
            <a:r>
              <a:rPr lang="es-ES" dirty="0" err="1" smtClean="0">
                <a:solidFill>
                  <a:srgbClr val="C4C4C4"/>
                </a:solidFill>
              </a:rPr>
              <a:t>Lecture</a:t>
            </a:r>
            <a:r>
              <a:rPr lang="es-ES" dirty="0" smtClean="0">
                <a:solidFill>
                  <a:srgbClr val="C4C4C4"/>
                </a:solidFill>
              </a:rPr>
              <a:t> 2: </a:t>
            </a:r>
            <a:r>
              <a:rPr lang="es-ES" dirty="0" err="1" smtClean="0">
                <a:solidFill>
                  <a:srgbClr val="C4C4C4"/>
                </a:solidFill>
              </a:rPr>
              <a:t>Bayesian</a:t>
            </a:r>
            <a:r>
              <a:rPr lang="es-ES" dirty="0" smtClean="0">
                <a:solidFill>
                  <a:srgbClr val="C4C4C4"/>
                </a:solidFill>
              </a:rPr>
              <a:t> </a:t>
            </a:r>
            <a:r>
              <a:rPr lang="es-ES" dirty="0" err="1" smtClean="0">
                <a:solidFill>
                  <a:srgbClr val="C4C4C4"/>
                </a:solidFill>
              </a:rPr>
              <a:t>Statistics</a:t>
            </a:r>
            <a:endParaRPr lang="es-ES" dirty="0" smtClean="0">
              <a:solidFill>
                <a:srgbClr val="C4C4C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40188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/>
          <p:cNvSpPr/>
          <p:nvPr/>
        </p:nvSpPr>
        <p:spPr>
          <a:xfrm>
            <a:off x="851647" y="3615769"/>
            <a:ext cx="2345765" cy="67235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sng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ítulo 1"/>
          <p:cNvSpPr txBox="1">
            <a:spLocks/>
          </p:cNvSpPr>
          <p:nvPr/>
        </p:nvSpPr>
        <p:spPr>
          <a:xfrm>
            <a:off x="529564" y="896523"/>
            <a:ext cx="7454307" cy="595615"/>
          </a:xfrm>
          <a:prstGeom prst="rect">
            <a:avLst/>
          </a:prstGeom>
        </p:spPr>
        <p:txBody>
          <a:bodyPr vert="horz"/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Bef>
                <a:spcPct val="20000"/>
              </a:spcBef>
              <a:spcAft>
                <a:spcPts val="600"/>
              </a:spcAft>
            </a:pPr>
            <a:r>
              <a:rPr lang="es-ES" sz="440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Ridge </a:t>
            </a:r>
            <a:r>
              <a:rPr lang="es-ES" sz="4400" dirty="0" err="1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Regression</a:t>
            </a:r>
            <a:endParaRPr lang="es-ES" sz="440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321120" y="120946"/>
            <a:ext cx="7027347" cy="559374"/>
          </a:xfrm>
        </p:spPr>
        <p:txBody>
          <a:bodyPr/>
          <a:lstStyle/>
          <a:p>
            <a:r>
              <a:rPr lang="es-ES" dirty="0" err="1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Regularization</a:t>
            </a:r>
            <a:endParaRPr lang="en-US" dirty="0"/>
          </a:p>
        </p:txBody>
      </p:sp>
      <p:pic>
        <p:nvPicPr>
          <p:cNvPr id="6" name="Imagen 5" descr="mathcal_L_aug_(_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529" y="2631892"/>
            <a:ext cx="5637573" cy="1476936"/>
          </a:xfrm>
          <a:prstGeom prst="rect">
            <a:avLst/>
          </a:prstGeom>
        </p:spPr>
      </p:pic>
      <p:sp>
        <p:nvSpPr>
          <p:cNvPr id="10" name="Marcador de contenido 1"/>
          <p:cNvSpPr>
            <a:spLocks noGrp="1"/>
          </p:cNvSpPr>
          <p:nvPr>
            <p:ph idx="1"/>
          </p:nvPr>
        </p:nvSpPr>
        <p:spPr>
          <a:xfrm>
            <a:off x="588976" y="1822824"/>
            <a:ext cx="8074238" cy="597648"/>
          </a:xfrm>
        </p:spPr>
        <p:txBody>
          <a:bodyPr/>
          <a:lstStyle/>
          <a:p>
            <a:pPr marL="0" indent="0">
              <a:buNone/>
            </a:pPr>
            <a:r>
              <a:rPr lang="es-ES_tradnl" dirty="0" err="1" smtClean="0"/>
              <a:t>Quadratic</a:t>
            </a:r>
            <a:r>
              <a:rPr lang="es-ES_tradnl" dirty="0" smtClean="0"/>
              <a:t> </a:t>
            </a:r>
            <a:r>
              <a:rPr lang="es-ES_tradnl" dirty="0" err="1" smtClean="0"/>
              <a:t>penalty</a:t>
            </a:r>
            <a:r>
              <a:rPr lang="es-ES_tradnl" dirty="0" smtClean="0"/>
              <a:t> </a:t>
            </a:r>
            <a:r>
              <a:rPr lang="es-ES_tradnl" dirty="0" err="1" smtClean="0"/>
              <a:t>term</a:t>
            </a:r>
            <a:endParaRPr lang="en-US" dirty="0"/>
          </a:p>
        </p:txBody>
      </p:sp>
      <p:grpSp>
        <p:nvGrpSpPr>
          <p:cNvPr id="12" name="Agrupar 11"/>
          <p:cNvGrpSpPr/>
          <p:nvPr/>
        </p:nvGrpSpPr>
        <p:grpSpPr>
          <a:xfrm>
            <a:off x="1556871" y="4888759"/>
            <a:ext cx="6137835" cy="1326772"/>
            <a:chOff x="525930" y="4619817"/>
            <a:chExt cx="6137835" cy="1326772"/>
          </a:xfrm>
        </p:grpSpPr>
        <p:pic>
          <p:nvPicPr>
            <p:cNvPr id="7" name="Imagen 6" descr="mathcal_L_aug_(_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7529" y="4724404"/>
              <a:ext cx="5705671" cy="983131"/>
            </a:xfrm>
            <a:prstGeom prst="rect">
              <a:avLst/>
            </a:prstGeom>
          </p:spPr>
        </p:pic>
        <p:sp>
          <p:nvSpPr>
            <p:cNvPr id="11" name="Rectángulo 10"/>
            <p:cNvSpPr/>
            <p:nvPr/>
          </p:nvSpPr>
          <p:spPr>
            <a:xfrm>
              <a:off x="525930" y="4619817"/>
              <a:ext cx="6137835" cy="1326772"/>
            </a:xfrm>
            <a:prstGeom prst="rect">
              <a:avLst/>
            </a:prstGeom>
            <a:noFill/>
            <a:ln w="38100" cmpd="sng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441370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 txBox="1">
            <a:spLocks/>
          </p:cNvSpPr>
          <p:nvPr/>
        </p:nvSpPr>
        <p:spPr>
          <a:xfrm>
            <a:off x="529564" y="896523"/>
            <a:ext cx="7454307" cy="595615"/>
          </a:xfrm>
          <a:prstGeom prst="rect">
            <a:avLst/>
          </a:prstGeom>
        </p:spPr>
        <p:txBody>
          <a:bodyPr vert="horz"/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Bef>
                <a:spcPct val="20000"/>
              </a:spcBef>
              <a:spcAft>
                <a:spcPts val="600"/>
              </a:spcAft>
            </a:pPr>
            <a:r>
              <a:rPr lang="es-ES" sz="4400" dirty="0" err="1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Closed</a:t>
            </a:r>
            <a:r>
              <a:rPr lang="es-ES" sz="440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s-ES" sz="4400" dirty="0" err="1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form</a:t>
            </a:r>
            <a:endParaRPr lang="es-ES" sz="440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321120" y="120946"/>
            <a:ext cx="7027347" cy="559374"/>
          </a:xfrm>
        </p:spPr>
        <p:txBody>
          <a:bodyPr/>
          <a:lstStyle/>
          <a:p>
            <a:r>
              <a:rPr lang="es-ES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Ridge </a:t>
            </a:r>
            <a:r>
              <a:rPr lang="es-ES" dirty="0" err="1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Regression</a:t>
            </a:r>
            <a:endParaRPr lang="en-US" dirty="0"/>
          </a:p>
        </p:txBody>
      </p:sp>
      <p:sp>
        <p:nvSpPr>
          <p:cNvPr id="10" name="Marcador de contenido 1"/>
          <p:cNvSpPr>
            <a:spLocks noGrp="1"/>
          </p:cNvSpPr>
          <p:nvPr>
            <p:ph idx="1"/>
          </p:nvPr>
        </p:nvSpPr>
        <p:spPr>
          <a:xfrm>
            <a:off x="588976" y="1822823"/>
            <a:ext cx="8074238" cy="806823"/>
          </a:xfrm>
        </p:spPr>
        <p:txBody>
          <a:bodyPr/>
          <a:lstStyle/>
          <a:p>
            <a:pPr marL="0" indent="0">
              <a:buNone/>
            </a:pPr>
            <a:r>
              <a:rPr lang="es-ES_tradnl" dirty="0" smtClean="0"/>
              <a:t>A </a:t>
            </a:r>
            <a:r>
              <a:rPr lang="es-ES_tradnl" dirty="0" err="1" smtClean="0"/>
              <a:t>nice</a:t>
            </a:r>
            <a:r>
              <a:rPr lang="es-ES_tradnl" dirty="0" smtClean="0"/>
              <a:t> </a:t>
            </a:r>
            <a:r>
              <a:rPr lang="es-ES_tradnl" dirty="0" err="1" smtClean="0"/>
              <a:t>property</a:t>
            </a:r>
            <a:r>
              <a:rPr lang="es-ES_tradnl" dirty="0" smtClean="0"/>
              <a:t> of Ridge </a:t>
            </a:r>
            <a:r>
              <a:rPr lang="es-ES_tradnl" dirty="0" err="1" smtClean="0"/>
              <a:t>Regression</a:t>
            </a:r>
            <a:r>
              <a:rPr lang="es-ES_tradnl" dirty="0" smtClean="0"/>
              <a:t> </a:t>
            </a:r>
            <a:r>
              <a:rPr lang="es-ES_tradnl" dirty="0" err="1" smtClean="0"/>
              <a:t>is</a:t>
            </a:r>
            <a:r>
              <a:rPr lang="es-ES_tradnl" dirty="0" smtClean="0"/>
              <a:t> </a:t>
            </a:r>
            <a:r>
              <a:rPr lang="es-ES_tradnl" dirty="0" err="1" smtClean="0"/>
              <a:t>that</a:t>
            </a:r>
            <a:r>
              <a:rPr lang="es-ES_tradnl" dirty="0" smtClean="0"/>
              <a:t> </a:t>
            </a:r>
            <a:r>
              <a:rPr lang="es-ES_tradnl" dirty="0" err="1" smtClean="0"/>
              <a:t>the</a:t>
            </a:r>
            <a:r>
              <a:rPr lang="es-ES_tradnl" dirty="0" smtClean="0"/>
              <a:t> </a:t>
            </a:r>
            <a:r>
              <a:rPr lang="es-ES_tradnl" dirty="0" err="1" smtClean="0"/>
              <a:t>solution</a:t>
            </a:r>
            <a:r>
              <a:rPr lang="es-ES_tradnl" dirty="0" smtClean="0"/>
              <a:t> of </a:t>
            </a:r>
            <a:r>
              <a:rPr lang="es-ES_tradnl" dirty="0" err="1" smtClean="0"/>
              <a:t>the</a:t>
            </a:r>
            <a:r>
              <a:rPr lang="es-ES_tradnl" dirty="0" smtClean="0"/>
              <a:t> </a:t>
            </a:r>
            <a:r>
              <a:rPr lang="es-ES_tradnl" dirty="0" err="1" smtClean="0"/>
              <a:t>minimization</a:t>
            </a:r>
            <a:r>
              <a:rPr lang="es-ES_tradnl" dirty="0" smtClean="0"/>
              <a:t> </a:t>
            </a:r>
            <a:r>
              <a:rPr lang="es-ES_tradnl" dirty="0" err="1" smtClean="0"/>
              <a:t>problem</a:t>
            </a:r>
            <a:r>
              <a:rPr lang="es-ES_tradnl" dirty="0" smtClean="0"/>
              <a:t> has a </a:t>
            </a:r>
            <a:r>
              <a:rPr lang="es-ES_tradnl" dirty="0" err="1" smtClean="0"/>
              <a:t>closed</a:t>
            </a:r>
            <a:r>
              <a:rPr lang="es-ES_tradnl" dirty="0" smtClean="0"/>
              <a:t> (and </a:t>
            </a:r>
            <a:r>
              <a:rPr lang="es-ES_tradnl" dirty="0" err="1" smtClean="0"/>
              <a:t>computational</a:t>
            </a:r>
            <a:r>
              <a:rPr lang="es-ES_tradnl" dirty="0" smtClean="0"/>
              <a:t> </a:t>
            </a:r>
            <a:r>
              <a:rPr lang="es-ES_tradnl" dirty="0" err="1" smtClean="0"/>
              <a:t>efficient</a:t>
            </a:r>
            <a:r>
              <a:rPr lang="es-ES_tradnl" dirty="0" smtClean="0"/>
              <a:t>) </a:t>
            </a:r>
            <a:r>
              <a:rPr lang="es-ES_tradnl" dirty="0" err="1" smtClean="0"/>
              <a:t>form</a:t>
            </a:r>
            <a:r>
              <a:rPr lang="es-ES_tradnl" dirty="0" smtClean="0"/>
              <a:t>.</a:t>
            </a:r>
            <a:endParaRPr lang="en-US" dirty="0"/>
          </a:p>
        </p:txBody>
      </p:sp>
      <p:pic>
        <p:nvPicPr>
          <p:cNvPr id="7" name="Imagen 6" descr="mathcal_L_aug_(_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882" y="3125703"/>
            <a:ext cx="5705671" cy="983131"/>
          </a:xfrm>
          <a:prstGeom prst="rect">
            <a:avLst/>
          </a:prstGeom>
        </p:spPr>
      </p:pic>
      <p:grpSp>
        <p:nvGrpSpPr>
          <p:cNvPr id="15" name="Agrupar 14"/>
          <p:cNvGrpSpPr/>
          <p:nvPr/>
        </p:nvGrpSpPr>
        <p:grpSpPr>
          <a:xfrm>
            <a:off x="577023" y="5516266"/>
            <a:ext cx="8402626" cy="505014"/>
            <a:chOff x="577023" y="6054142"/>
            <a:chExt cx="8402626" cy="505014"/>
          </a:xfrm>
        </p:grpSpPr>
        <p:sp>
          <p:nvSpPr>
            <p:cNvPr id="12" name="Marcador de contenido 1"/>
            <p:cNvSpPr txBox="1">
              <a:spLocks/>
            </p:cNvSpPr>
            <p:nvPr/>
          </p:nvSpPr>
          <p:spPr>
            <a:xfrm>
              <a:off x="577023" y="6054142"/>
              <a:ext cx="5369565" cy="505014"/>
            </a:xfrm>
            <a:prstGeom prst="rect">
              <a:avLst/>
            </a:prstGeom>
          </p:spPr>
          <p:txBody>
            <a:bodyPr/>
            <a:lstStyle>
              <a:lvl1pPr marL="285750" indent="-28575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rgbClr val="FFC000"/>
                </a:buClr>
                <a:buSzPct val="80000"/>
                <a:buFont typeface="Wingdings" charset="2"/>
                <a:buChar char="u"/>
                <a:defRPr sz="2400" kern="1200" cap="none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rgbClr val="FFC000"/>
                </a:buClr>
                <a:buSzPct val="115000"/>
                <a:buFont typeface="Wingdings" charset="2"/>
                <a:buChar char="§"/>
                <a:defRPr sz="2000" kern="1200" cap="none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defRPr>
              </a:lvl2pPr>
              <a:lvl3pPr marL="1200150" indent="-28575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rgbClr val="FFC000"/>
                </a:buClr>
                <a:buSzPct val="115000"/>
                <a:buFont typeface="Arial"/>
                <a:buChar char="•"/>
                <a:defRPr sz="1800" kern="1200" cap="none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defRPr>
              </a:lvl3pPr>
              <a:lvl4pPr marL="1543050" indent="-17145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rgbClr val="FFC000"/>
                </a:buClr>
                <a:buSzPct val="115000"/>
                <a:buFont typeface="Arial"/>
                <a:buChar char="•"/>
                <a:defRPr sz="1600" kern="1200" cap="none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defRPr>
              </a:lvl4pPr>
              <a:lvl5pPr marL="2000250" indent="-17145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rgbClr val="FFC000"/>
                </a:buClr>
                <a:buSzPct val="115000"/>
                <a:buFont typeface="Arial"/>
                <a:buChar char="•"/>
                <a:defRPr sz="1400" kern="1200" cap="none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115000"/>
                <a:buFont typeface="Arial"/>
                <a:buChar char="•"/>
                <a:defRPr sz="1400" kern="1200" cap="none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115000"/>
                <a:buFont typeface="Arial"/>
                <a:buChar char="•"/>
                <a:defRPr sz="1400" kern="1200" cap="none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115000"/>
                <a:buFont typeface="Arial"/>
                <a:buChar char="•"/>
                <a:defRPr sz="1400" kern="1200" cap="none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115000"/>
                <a:buFont typeface="Arial"/>
                <a:buChar char="•"/>
                <a:defRPr sz="1400" kern="1200" cap="none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Wingdings" charset="2"/>
                <a:buNone/>
              </a:pPr>
              <a:r>
                <a:rPr lang="es-ES_tradnl" sz="1800" b="1" dirty="0" err="1" smtClean="0"/>
                <a:t>Recall</a:t>
              </a:r>
              <a:r>
                <a:rPr lang="es-ES_tradnl" sz="1800" b="1" dirty="0" smtClean="0"/>
                <a:t>:</a:t>
              </a:r>
              <a:r>
                <a:rPr lang="es-ES_tradnl" sz="1800" dirty="0"/>
                <a:t> </a:t>
              </a:r>
              <a:r>
                <a:rPr lang="es-ES_tradnl" sz="1800" dirty="0" err="1" smtClean="0"/>
                <a:t>For</a:t>
              </a:r>
              <a:r>
                <a:rPr lang="es-ES_tradnl" sz="1800" dirty="0" smtClean="0"/>
                <a:t> Linear </a:t>
              </a:r>
              <a:r>
                <a:rPr lang="es-ES_tradnl" sz="1800" dirty="0" err="1" smtClean="0"/>
                <a:t>Regression</a:t>
              </a:r>
              <a:r>
                <a:rPr lang="es-ES_tradnl" sz="1800" dirty="0" smtClean="0"/>
                <a:t>, </a:t>
              </a:r>
              <a:r>
                <a:rPr lang="es-ES_tradnl" sz="1800" dirty="0" err="1" smtClean="0"/>
                <a:t>the</a:t>
              </a:r>
              <a:r>
                <a:rPr lang="es-ES_tradnl" sz="1800" dirty="0" smtClean="0"/>
                <a:t> OLS </a:t>
              </a:r>
              <a:r>
                <a:rPr lang="es-ES_tradnl" sz="1800" dirty="0" err="1" smtClean="0"/>
                <a:t>solution</a:t>
              </a:r>
              <a:r>
                <a:rPr lang="es-ES_tradnl" sz="1800" dirty="0" smtClean="0"/>
                <a:t> </a:t>
              </a:r>
              <a:r>
                <a:rPr lang="es-ES_tradnl" sz="1800" dirty="0" err="1" smtClean="0"/>
                <a:t>is</a:t>
              </a:r>
              <a:endParaRPr lang="en-US" sz="1800" dirty="0"/>
            </a:p>
          </p:txBody>
        </p:sp>
        <p:pic>
          <p:nvPicPr>
            <p:cNvPr id="13" name="Imagen 12" descr="implies_textbf_w.pdf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57" t="1569" b="-1"/>
            <a:stretch/>
          </p:blipFill>
          <p:spPr>
            <a:xfrm>
              <a:off x="5886829" y="6066097"/>
              <a:ext cx="3092820" cy="379881"/>
            </a:xfrm>
            <a:prstGeom prst="rect">
              <a:avLst/>
            </a:prstGeom>
          </p:spPr>
        </p:pic>
      </p:grpSp>
      <p:grpSp>
        <p:nvGrpSpPr>
          <p:cNvPr id="14" name="Agrupar 13"/>
          <p:cNvGrpSpPr/>
          <p:nvPr/>
        </p:nvGrpSpPr>
        <p:grpSpPr>
          <a:xfrm>
            <a:off x="2199340" y="4350864"/>
            <a:ext cx="4479365" cy="863604"/>
            <a:chOff x="660400" y="4126749"/>
            <a:chExt cx="4479365" cy="863604"/>
          </a:xfrm>
        </p:grpSpPr>
        <p:sp>
          <p:nvSpPr>
            <p:cNvPr id="11" name="Rectángulo 10"/>
            <p:cNvSpPr/>
            <p:nvPr/>
          </p:nvSpPr>
          <p:spPr>
            <a:xfrm>
              <a:off x="660400" y="4126749"/>
              <a:ext cx="4479365" cy="863604"/>
            </a:xfrm>
            <a:prstGeom prst="rect">
              <a:avLst/>
            </a:prstGeom>
            <a:noFill/>
            <a:ln w="38100" cmpd="sng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Imagen 8" descr="textbf_w^*_aug_=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7059" y="4378784"/>
              <a:ext cx="4213412" cy="4404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626087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 txBox="1">
            <a:spLocks/>
          </p:cNvSpPr>
          <p:nvPr/>
        </p:nvSpPr>
        <p:spPr>
          <a:xfrm>
            <a:off x="529564" y="896523"/>
            <a:ext cx="7454307" cy="595615"/>
          </a:xfrm>
          <a:prstGeom prst="rect">
            <a:avLst/>
          </a:prstGeom>
        </p:spPr>
        <p:txBody>
          <a:bodyPr vert="horz"/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Bef>
                <a:spcPct val="20000"/>
              </a:spcBef>
              <a:spcAft>
                <a:spcPts val="600"/>
              </a:spcAft>
            </a:pPr>
            <a:r>
              <a:rPr lang="es-ES" sz="4400" dirty="0" err="1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Exercise</a:t>
            </a:r>
            <a:endParaRPr lang="es-ES" sz="440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321120" y="120946"/>
            <a:ext cx="7027347" cy="559374"/>
          </a:xfrm>
        </p:spPr>
        <p:txBody>
          <a:bodyPr/>
          <a:lstStyle/>
          <a:p>
            <a:r>
              <a:rPr lang="es-ES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Ridge </a:t>
            </a:r>
            <a:r>
              <a:rPr lang="es-ES" dirty="0" err="1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Regression</a:t>
            </a:r>
            <a:endParaRPr lang="en-US" dirty="0"/>
          </a:p>
        </p:txBody>
      </p:sp>
      <p:sp>
        <p:nvSpPr>
          <p:cNvPr id="10" name="Marcador de contenido 1"/>
          <p:cNvSpPr>
            <a:spLocks noGrp="1"/>
          </p:cNvSpPr>
          <p:nvPr>
            <p:ph idx="1"/>
          </p:nvPr>
        </p:nvSpPr>
        <p:spPr>
          <a:xfrm>
            <a:off x="588976" y="1822823"/>
            <a:ext cx="8074238" cy="537883"/>
          </a:xfrm>
        </p:spPr>
        <p:txBody>
          <a:bodyPr/>
          <a:lstStyle/>
          <a:p>
            <a:pPr marL="0" indent="0">
              <a:buNone/>
            </a:pPr>
            <a:r>
              <a:rPr lang="es-ES_tradnl" dirty="0" smtClean="0"/>
              <a:t>Derive </a:t>
            </a:r>
            <a:r>
              <a:rPr lang="es-ES_tradnl" dirty="0" err="1" smtClean="0"/>
              <a:t>the</a:t>
            </a:r>
            <a:r>
              <a:rPr lang="es-ES_tradnl" dirty="0" smtClean="0"/>
              <a:t> </a:t>
            </a:r>
            <a:r>
              <a:rPr lang="es-ES_tradnl" dirty="0" err="1" smtClean="0"/>
              <a:t>solution</a:t>
            </a:r>
            <a:r>
              <a:rPr lang="es-ES_tradnl" dirty="0" smtClean="0"/>
              <a:t> of </a:t>
            </a:r>
            <a:r>
              <a:rPr lang="es-ES_tradnl" dirty="0" err="1" smtClean="0"/>
              <a:t>the</a:t>
            </a:r>
            <a:r>
              <a:rPr lang="es-ES_tradnl" dirty="0" smtClean="0"/>
              <a:t> </a:t>
            </a:r>
            <a:r>
              <a:rPr lang="es-ES_tradnl" dirty="0" err="1" smtClean="0"/>
              <a:t>optimization</a:t>
            </a:r>
            <a:r>
              <a:rPr lang="es-ES_tradnl" dirty="0" smtClean="0"/>
              <a:t> </a:t>
            </a:r>
            <a:r>
              <a:rPr lang="es-ES_tradnl" dirty="0" err="1" smtClean="0"/>
              <a:t>problem</a:t>
            </a:r>
            <a:endParaRPr lang="es-ES_tradnl" dirty="0" smtClean="0"/>
          </a:p>
          <a:p>
            <a:pPr marL="0" indent="0">
              <a:buNone/>
            </a:pPr>
            <a:endParaRPr lang="es-ES_tradnl" dirty="0"/>
          </a:p>
          <a:p>
            <a:pPr marL="0" indent="0">
              <a:buNone/>
            </a:pPr>
            <a:endParaRPr lang="es-ES_tradnl" dirty="0" smtClean="0"/>
          </a:p>
          <a:p>
            <a:pPr marL="0" indent="0">
              <a:buNone/>
            </a:pPr>
            <a:endParaRPr lang="es-ES_tradnl" dirty="0"/>
          </a:p>
        </p:txBody>
      </p:sp>
      <p:pic>
        <p:nvPicPr>
          <p:cNvPr id="7" name="Imagen 6" descr="mathcal_L_aug_(_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525" y="3036061"/>
            <a:ext cx="5705671" cy="983131"/>
          </a:xfrm>
          <a:prstGeom prst="rect">
            <a:avLst/>
          </a:prstGeom>
        </p:spPr>
      </p:pic>
      <p:grpSp>
        <p:nvGrpSpPr>
          <p:cNvPr id="14" name="Agrupar 13"/>
          <p:cNvGrpSpPr/>
          <p:nvPr/>
        </p:nvGrpSpPr>
        <p:grpSpPr>
          <a:xfrm>
            <a:off x="4425576" y="4261220"/>
            <a:ext cx="4479365" cy="863604"/>
            <a:chOff x="660400" y="4126749"/>
            <a:chExt cx="4479365" cy="863604"/>
          </a:xfrm>
        </p:grpSpPr>
        <p:sp>
          <p:nvSpPr>
            <p:cNvPr id="11" name="Rectángulo 10"/>
            <p:cNvSpPr/>
            <p:nvPr/>
          </p:nvSpPr>
          <p:spPr>
            <a:xfrm>
              <a:off x="660400" y="4126749"/>
              <a:ext cx="4479365" cy="863604"/>
            </a:xfrm>
            <a:prstGeom prst="rect">
              <a:avLst/>
            </a:prstGeom>
            <a:noFill/>
            <a:ln w="38100" cmpd="sng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Imagen 8" descr="textbf_w^*_aug_=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7059" y="4378784"/>
              <a:ext cx="4213412" cy="440493"/>
            </a:xfrm>
            <a:prstGeom prst="rect">
              <a:avLst/>
            </a:prstGeom>
          </p:spPr>
        </p:pic>
      </p:grpSp>
      <p:pic>
        <p:nvPicPr>
          <p:cNvPr id="17" name="Imagen 16" descr="&amp;_textbf_w^*_=_a.pdf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44261" b="62429"/>
          <a:stretch/>
        </p:blipFill>
        <p:spPr>
          <a:xfrm>
            <a:off x="926347" y="2472394"/>
            <a:ext cx="3107767" cy="620432"/>
          </a:xfrm>
          <a:prstGeom prst="rect">
            <a:avLst/>
          </a:prstGeom>
        </p:spPr>
      </p:pic>
      <p:sp>
        <p:nvSpPr>
          <p:cNvPr id="18" name="Marcador de contenido 1"/>
          <p:cNvSpPr txBox="1">
            <a:spLocks/>
          </p:cNvSpPr>
          <p:nvPr/>
        </p:nvSpPr>
        <p:spPr>
          <a:xfrm>
            <a:off x="681611" y="5486399"/>
            <a:ext cx="8074238" cy="537883"/>
          </a:xfrm>
          <a:prstGeom prst="rect">
            <a:avLst/>
          </a:prstGeom>
        </p:spPr>
        <p:txBody>
          <a:bodyPr/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SzPct val="80000"/>
              <a:buFont typeface="Wingdings" charset="2"/>
              <a:buChar char="u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SzPct val="115000"/>
              <a:buFont typeface="Wingdings" charset="2"/>
              <a:buChar char="§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charset="2"/>
              <a:buNone/>
            </a:pPr>
            <a:r>
              <a:rPr lang="es-ES_tradnl" sz="1800" b="1" dirty="0" err="1" smtClean="0"/>
              <a:t>Hint</a:t>
            </a:r>
            <a:r>
              <a:rPr lang="es-ES_tradnl" sz="1800" b="1" dirty="0" smtClean="0"/>
              <a:t>:</a:t>
            </a:r>
            <a:r>
              <a:rPr lang="es-ES_tradnl" sz="1800" dirty="0" smtClean="0"/>
              <a:t> </a:t>
            </a:r>
            <a:r>
              <a:rPr lang="es-ES_tradnl" sz="1800" dirty="0" err="1" smtClean="0"/>
              <a:t>Write</a:t>
            </a:r>
            <a:r>
              <a:rPr lang="es-ES_tradnl" sz="1800" dirty="0" smtClean="0"/>
              <a:t> </a:t>
            </a:r>
            <a:r>
              <a:rPr lang="es-ES_tradnl" sz="1800" dirty="0" err="1" smtClean="0"/>
              <a:t>the</a:t>
            </a:r>
            <a:r>
              <a:rPr lang="es-ES_tradnl" sz="1800" dirty="0" smtClean="0"/>
              <a:t> </a:t>
            </a:r>
            <a:r>
              <a:rPr lang="es-ES_tradnl" sz="1800" dirty="0" err="1" smtClean="0"/>
              <a:t>Loss</a:t>
            </a:r>
            <a:r>
              <a:rPr lang="es-ES_tradnl" sz="1800" dirty="0" smtClean="0"/>
              <a:t> in </a:t>
            </a:r>
            <a:r>
              <a:rPr lang="es-ES_tradnl" sz="1800" dirty="0" err="1" smtClean="0"/>
              <a:t>matrix</a:t>
            </a:r>
            <a:r>
              <a:rPr lang="es-ES_tradnl" sz="1800" dirty="0" smtClean="0"/>
              <a:t> </a:t>
            </a:r>
            <a:r>
              <a:rPr lang="es-ES_tradnl" sz="1800" dirty="0" err="1" smtClean="0"/>
              <a:t>form</a:t>
            </a:r>
            <a:r>
              <a:rPr lang="es-ES_tradnl" sz="1800" dirty="0" smtClean="0"/>
              <a:t>; </a:t>
            </a:r>
            <a:r>
              <a:rPr lang="es-ES_tradnl" sz="1800" dirty="0" err="1" smtClean="0"/>
              <a:t>take</a:t>
            </a:r>
            <a:r>
              <a:rPr lang="es-ES_tradnl" sz="1800" dirty="0" smtClean="0"/>
              <a:t> </a:t>
            </a:r>
            <a:r>
              <a:rPr lang="es-ES_tradnl" sz="1800" dirty="0" err="1" smtClean="0"/>
              <a:t>derivative</a:t>
            </a:r>
            <a:r>
              <a:rPr lang="es-ES_tradnl" sz="1800" dirty="0" smtClean="0"/>
              <a:t> and </a:t>
            </a:r>
            <a:r>
              <a:rPr lang="es-ES_tradnl" sz="1800" dirty="0" err="1" smtClean="0"/>
              <a:t>equals</a:t>
            </a:r>
            <a:r>
              <a:rPr lang="es-ES_tradnl" sz="1800" dirty="0" smtClean="0"/>
              <a:t> 0 (</a:t>
            </a:r>
            <a:r>
              <a:rPr lang="es-ES_tradnl" sz="1800" dirty="0" err="1" smtClean="0"/>
              <a:t>since</a:t>
            </a:r>
            <a:r>
              <a:rPr lang="es-ES_tradnl" sz="1800" dirty="0" smtClean="0"/>
              <a:t> </a:t>
            </a:r>
            <a:r>
              <a:rPr lang="es-ES_tradnl" sz="1800" dirty="0" err="1" smtClean="0"/>
              <a:t>it</a:t>
            </a:r>
            <a:r>
              <a:rPr lang="es-ES_tradnl" sz="1800" dirty="0" smtClean="0"/>
              <a:t> </a:t>
            </a:r>
            <a:r>
              <a:rPr lang="es-ES_tradnl" sz="1800" dirty="0" err="1" smtClean="0"/>
              <a:t>is</a:t>
            </a:r>
            <a:r>
              <a:rPr lang="es-ES_tradnl" sz="1800" dirty="0" smtClean="0"/>
              <a:t> </a:t>
            </a:r>
            <a:r>
              <a:rPr lang="es-ES_tradnl" sz="1800" dirty="0" err="1" smtClean="0"/>
              <a:t>the</a:t>
            </a:r>
            <a:r>
              <a:rPr lang="es-ES_tradnl" sz="1800" dirty="0" smtClean="0"/>
              <a:t> </a:t>
            </a:r>
            <a:r>
              <a:rPr lang="es-ES_tradnl" sz="1800" dirty="0" err="1" smtClean="0"/>
              <a:t>minimum</a:t>
            </a:r>
            <a:r>
              <a:rPr lang="es-ES_tradnl" sz="1800" dirty="0" smtClean="0"/>
              <a:t>). </a:t>
            </a:r>
            <a:endParaRPr lang="es-ES_tradnl" dirty="0" smtClean="0"/>
          </a:p>
          <a:p>
            <a:pPr marL="0" indent="0">
              <a:buFont typeface="Wingdings" charset="2"/>
              <a:buNone/>
            </a:pPr>
            <a:endParaRPr lang="es-ES_tradnl" dirty="0"/>
          </a:p>
        </p:txBody>
      </p:sp>
      <p:sp>
        <p:nvSpPr>
          <p:cNvPr id="2" name="Rectángulo 1"/>
          <p:cNvSpPr/>
          <p:nvPr/>
        </p:nvSpPr>
        <p:spPr>
          <a:xfrm>
            <a:off x="493059" y="1778000"/>
            <a:ext cx="8546353" cy="4706471"/>
          </a:xfrm>
          <a:prstGeom prst="rect">
            <a:avLst/>
          </a:prstGeom>
          <a:noFill/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1123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 txBox="1">
            <a:spLocks/>
          </p:cNvSpPr>
          <p:nvPr/>
        </p:nvSpPr>
        <p:spPr>
          <a:xfrm>
            <a:off x="529564" y="896523"/>
            <a:ext cx="7454307" cy="595615"/>
          </a:xfrm>
          <a:prstGeom prst="rect">
            <a:avLst/>
          </a:prstGeom>
        </p:spPr>
        <p:txBody>
          <a:bodyPr vert="horz"/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Bef>
                <a:spcPct val="20000"/>
              </a:spcBef>
              <a:spcAft>
                <a:spcPts val="600"/>
              </a:spcAft>
            </a:pPr>
            <a:r>
              <a:rPr lang="es-ES" sz="4400" dirty="0" err="1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Effects</a:t>
            </a:r>
            <a:endParaRPr lang="es-ES" sz="440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321120" y="120946"/>
            <a:ext cx="7027347" cy="559374"/>
          </a:xfrm>
        </p:spPr>
        <p:txBody>
          <a:bodyPr/>
          <a:lstStyle/>
          <a:p>
            <a:r>
              <a:rPr lang="es-ES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Ridge </a:t>
            </a:r>
            <a:r>
              <a:rPr lang="es-ES" dirty="0" err="1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Regression</a:t>
            </a:r>
            <a:endParaRPr lang="en-US" dirty="0"/>
          </a:p>
        </p:txBody>
      </p:sp>
      <p:sp>
        <p:nvSpPr>
          <p:cNvPr id="13" name="Marcador de contenido 1"/>
          <p:cNvSpPr>
            <a:spLocks noGrp="1"/>
          </p:cNvSpPr>
          <p:nvPr>
            <p:ph idx="1"/>
          </p:nvPr>
        </p:nvSpPr>
        <p:spPr>
          <a:xfrm>
            <a:off x="529211" y="2137849"/>
            <a:ext cx="8074238" cy="4226919"/>
          </a:xfrm>
        </p:spPr>
        <p:txBody>
          <a:bodyPr/>
          <a:lstStyle/>
          <a:p>
            <a:r>
              <a:rPr lang="en-US" dirty="0" smtClean="0"/>
              <a:t>It makes w to be smaller than in standard LR</a:t>
            </a:r>
          </a:p>
          <a:p>
            <a:r>
              <a:rPr lang="en-US" dirty="0" err="1" smtClean="0"/>
              <a:t>λ</a:t>
            </a:r>
            <a:r>
              <a:rPr lang="en-US" dirty="0" smtClean="0"/>
              <a:t> controls the amount of regularization that we want. </a:t>
            </a:r>
          </a:p>
          <a:p>
            <a:pPr lvl="1"/>
            <a:r>
              <a:rPr lang="en-US" dirty="0" err="1" smtClean="0"/>
              <a:t>λ</a:t>
            </a:r>
            <a:r>
              <a:rPr lang="en-US" dirty="0" smtClean="0"/>
              <a:t>=0 no regularization </a:t>
            </a:r>
            <a:r>
              <a:rPr lang="en-US" dirty="0" smtClean="0">
                <a:sym typeface="Wingdings"/>
              </a:rPr>
              <a:t> linear regression</a:t>
            </a:r>
            <a:endParaRPr lang="en-US" dirty="0" smtClean="0"/>
          </a:p>
          <a:p>
            <a:pPr lvl="1"/>
            <a:r>
              <a:rPr lang="en-US" dirty="0" err="1" smtClean="0"/>
              <a:t>λ</a:t>
            </a:r>
            <a:r>
              <a:rPr lang="en-US" dirty="0" smtClean="0"/>
              <a:t> high </a:t>
            </a:r>
            <a:r>
              <a:rPr lang="en-US" dirty="0" smtClean="0">
                <a:sym typeface="Wingdings"/>
              </a:rPr>
              <a:t> w is close to zero.</a:t>
            </a:r>
          </a:p>
          <a:p>
            <a:r>
              <a:rPr lang="en-US" dirty="0" smtClean="0"/>
              <a:t>Irrelevant features will be given a small weight (but not zero).</a:t>
            </a:r>
          </a:p>
          <a:p>
            <a:endParaRPr lang="en-US" dirty="0"/>
          </a:p>
        </p:txBody>
      </p:sp>
      <p:grpSp>
        <p:nvGrpSpPr>
          <p:cNvPr id="6" name="Agrupar 5"/>
          <p:cNvGrpSpPr/>
          <p:nvPr/>
        </p:nvGrpSpPr>
        <p:grpSpPr>
          <a:xfrm>
            <a:off x="3421532" y="866591"/>
            <a:ext cx="5528235" cy="956236"/>
            <a:chOff x="525930" y="4619817"/>
            <a:chExt cx="6137835" cy="1326772"/>
          </a:xfrm>
        </p:grpSpPr>
        <p:pic>
          <p:nvPicPr>
            <p:cNvPr id="7" name="Imagen 6" descr="mathcal_L_aug_(_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7529" y="4724404"/>
              <a:ext cx="5705671" cy="983131"/>
            </a:xfrm>
            <a:prstGeom prst="rect">
              <a:avLst/>
            </a:prstGeom>
          </p:spPr>
        </p:pic>
        <p:sp>
          <p:nvSpPr>
            <p:cNvPr id="8" name="Rectángulo 7"/>
            <p:cNvSpPr/>
            <p:nvPr/>
          </p:nvSpPr>
          <p:spPr>
            <a:xfrm>
              <a:off x="525930" y="4619817"/>
              <a:ext cx="6137835" cy="1326772"/>
            </a:xfrm>
            <a:prstGeom prst="rect">
              <a:avLst/>
            </a:prstGeom>
            <a:noFill/>
            <a:ln w="38100" cmpd="sng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052318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/>
          <p:cNvSpPr/>
          <p:nvPr/>
        </p:nvSpPr>
        <p:spPr>
          <a:xfrm>
            <a:off x="851647" y="3615769"/>
            <a:ext cx="2345765" cy="67235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sng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ítulo 1"/>
          <p:cNvSpPr txBox="1">
            <a:spLocks/>
          </p:cNvSpPr>
          <p:nvPr/>
        </p:nvSpPr>
        <p:spPr>
          <a:xfrm>
            <a:off x="529564" y="896523"/>
            <a:ext cx="7454307" cy="595615"/>
          </a:xfrm>
          <a:prstGeom prst="rect">
            <a:avLst/>
          </a:prstGeom>
        </p:spPr>
        <p:txBody>
          <a:bodyPr vert="horz"/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Bef>
                <a:spcPct val="20000"/>
              </a:spcBef>
              <a:spcAft>
                <a:spcPts val="600"/>
              </a:spcAft>
            </a:pPr>
            <a:r>
              <a:rPr lang="es-ES" sz="440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Lasso</a:t>
            </a:r>
            <a:endParaRPr lang="es-ES" sz="440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321120" y="120946"/>
            <a:ext cx="7027347" cy="559374"/>
          </a:xfrm>
        </p:spPr>
        <p:txBody>
          <a:bodyPr/>
          <a:lstStyle/>
          <a:p>
            <a:r>
              <a:rPr lang="es-ES" dirty="0" err="1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Regularization</a:t>
            </a:r>
            <a:endParaRPr lang="en-US" dirty="0"/>
          </a:p>
        </p:txBody>
      </p:sp>
      <p:sp>
        <p:nvSpPr>
          <p:cNvPr id="10" name="Marcador de contenido 1"/>
          <p:cNvSpPr>
            <a:spLocks noGrp="1"/>
          </p:cNvSpPr>
          <p:nvPr>
            <p:ph idx="1"/>
          </p:nvPr>
        </p:nvSpPr>
        <p:spPr>
          <a:xfrm>
            <a:off x="588976" y="1822824"/>
            <a:ext cx="8074238" cy="597648"/>
          </a:xfrm>
        </p:spPr>
        <p:txBody>
          <a:bodyPr/>
          <a:lstStyle/>
          <a:p>
            <a:pPr marL="0" indent="0">
              <a:buNone/>
            </a:pPr>
            <a:r>
              <a:rPr lang="es-ES_tradnl" dirty="0" smtClean="0"/>
              <a:t>Linear </a:t>
            </a:r>
            <a:r>
              <a:rPr lang="es-ES_tradnl" dirty="0" err="1" smtClean="0"/>
              <a:t>penalty</a:t>
            </a:r>
            <a:r>
              <a:rPr lang="es-ES_tradnl" dirty="0" smtClean="0"/>
              <a:t> </a:t>
            </a:r>
            <a:r>
              <a:rPr lang="es-ES_tradnl" dirty="0" err="1" smtClean="0"/>
              <a:t>term</a:t>
            </a:r>
            <a:endParaRPr lang="en-US" dirty="0"/>
          </a:p>
        </p:txBody>
      </p:sp>
      <p:pic>
        <p:nvPicPr>
          <p:cNvPr id="9" name="Imagen 8" descr="mathcal_L_aug_(_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827" y="2488827"/>
            <a:ext cx="6144519" cy="1590115"/>
          </a:xfrm>
          <a:prstGeom prst="rect">
            <a:avLst/>
          </a:prstGeom>
        </p:spPr>
      </p:pic>
      <p:grpSp>
        <p:nvGrpSpPr>
          <p:cNvPr id="14" name="Agrupar 13"/>
          <p:cNvGrpSpPr/>
          <p:nvPr/>
        </p:nvGrpSpPr>
        <p:grpSpPr>
          <a:xfrm>
            <a:off x="1556871" y="4888759"/>
            <a:ext cx="6137835" cy="1326772"/>
            <a:chOff x="1556871" y="4888759"/>
            <a:chExt cx="6137835" cy="1326772"/>
          </a:xfrm>
        </p:grpSpPr>
        <p:sp>
          <p:nvSpPr>
            <p:cNvPr id="11" name="Rectángulo 10"/>
            <p:cNvSpPr/>
            <p:nvPr/>
          </p:nvSpPr>
          <p:spPr>
            <a:xfrm>
              <a:off x="1556871" y="4888759"/>
              <a:ext cx="6137835" cy="1326772"/>
            </a:xfrm>
            <a:prstGeom prst="rect">
              <a:avLst/>
            </a:prstGeom>
            <a:noFill/>
            <a:ln w="38100" cmpd="sng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Imagen 12" descr="mathcal_L_aug_(_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63058" y="5023223"/>
              <a:ext cx="5668421" cy="9532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74586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 txBox="1">
            <a:spLocks/>
          </p:cNvSpPr>
          <p:nvPr/>
        </p:nvSpPr>
        <p:spPr>
          <a:xfrm>
            <a:off x="529564" y="896523"/>
            <a:ext cx="7454307" cy="595615"/>
          </a:xfrm>
          <a:prstGeom prst="rect">
            <a:avLst/>
          </a:prstGeom>
        </p:spPr>
        <p:txBody>
          <a:bodyPr vert="horz"/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Bef>
                <a:spcPct val="20000"/>
              </a:spcBef>
              <a:spcAft>
                <a:spcPts val="600"/>
              </a:spcAft>
            </a:pPr>
            <a:r>
              <a:rPr lang="es-ES" sz="4400" dirty="0" err="1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Effects</a:t>
            </a:r>
            <a:endParaRPr lang="es-ES" sz="440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321120" y="120946"/>
            <a:ext cx="7027347" cy="559374"/>
          </a:xfrm>
        </p:spPr>
        <p:txBody>
          <a:bodyPr/>
          <a:lstStyle/>
          <a:p>
            <a:r>
              <a:rPr lang="es-ES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Ridge </a:t>
            </a:r>
            <a:r>
              <a:rPr lang="es-ES" dirty="0" err="1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Regression</a:t>
            </a:r>
            <a:endParaRPr lang="en-US" dirty="0"/>
          </a:p>
        </p:txBody>
      </p:sp>
      <p:sp>
        <p:nvSpPr>
          <p:cNvPr id="13" name="Marcador de contenido 1"/>
          <p:cNvSpPr>
            <a:spLocks noGrp="1"/>
          </p:cNvSpPr>
          <p:nvPr>
            <p:ph idx="1"/>
          </p:nvPr>
        </p:nvSpPr>
        <p:spPr>
          <a:xfrm>
            <a:off x="529211" y="2137849"/>
            <a:ext cx="8074238" cy="4226919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It makes w to be smaller than in standard LR.</a:t>
            </a:r>
          </a:p>
          <a:p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λ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controls the amount of regularization that we want. </a:t>
            </a:r>
          </a:p>
          <a:p>
            <a:pPr lvl="1"/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λ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=0 no regularization 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  <a:sym typeface="Wingdings"/>
              </a:rPr>
              <a:t> linear regression</a:t>
            </a:r>
            <a:endParaRPr lang="en-US" dirty="0" smtClean="0">
              <a:solidFill>
                <a:schemeClr val="bg1">
                  <a:lumMod val="50000"/>
                </a:schemeClr>
              </a:solidFill>
            </a:endParaRPr>
          </a:p>
          <a:p>
            <a:pPr lvl="1"/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λ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high 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  <a:sym typeface="Wingdings"/>
              </a:rPr>
              <a:t> w is close to zero.</a:t>
            </a:r>
          </a:p>
          <a:p>
            <a:r>
              <a:rPr lang="en-US" dirty="0" smtClean="0"/>
              <a:t>Irrelevant features will be given a </a:t>
            </a:r>
            <a:r>
              <a:rPr lang="en-US" i="1" dirty="0" smtClean="0"/>
              <a:t>zero</a:t>
            </a:r>
            <a:r>
              <a:rPr lang="en-US" dirty="0" smtClean="0"/>
              <a:t> weight.</a:t>
            </a:r>
          </a:p>
          <a:p>
            <a:pPr lvl="1"/>
            <a:r>
              <a:rPr lang="en-US" dirty="0" smtClean="0"/>
              <a:t>Sparse solutions. </a:t>
            </a:r>
          </a:p>
          <a:p>
            <a:r>
              <a:rPr lang="en-US" dirty="0" smtClean="0"/>
              <a:t>Computation more expensive. </a:t>
            </a:r>
          </a:p>
          <a:p>
            <a:endParaRPr lang="en-US" dirty="0"/>
          </a:p>
        </p:txBody>
      </p:sp>
      <p:grpSp>
        <p:nvGrpSpPr>
          <p:cNvPr id="10" name="Agrupar 9"/>
          <p:cNvGrpSpPr/>
          <p:nvPr/>
        </p:nvGrpSpPr>
        <p:grpSpPr>
          <a:xfrm>
            <a:off x="3137647" y="926353"/>
            <a:ext cx="5871883" cy="1120590"/>
            <a:chOff x="1556871" y="4888759"/>
            <a:chExt cx="6137835" cy="1326772"/>
          </a:xfrm>
        </p:grpSpPr>
        <p:sp>
          <p:nvSpPr>
            <p:cNvPr id="11" name="Rectángulo 10"/>
            <p:cNvSpPr/>
            <p:nvPr/>
          </p:nvSpPr>
          <p:spPr>
            <a:xfrm>
              <a:off x="1556871" y="4888759"/>
              <a:ext cx="6137835" cy="1326772"/>
            </a:xfrm>
            <a:prstGeom prst="rect">
              <a:avLst/>
            </a:prstGeom>
            <a:noFill/>
            <a:ln w="38100" cmpd="sng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Imagen 11" descr="mathcal_L_aug_(_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63058" y="5023223"/>
              <a:ext cx="5668421" cy="9532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601627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 txBox="1">
            <a:spLocks/>
          </p:cNvSpPr>
          <p:nvPr/>
        </p:nvSpPr>
        <p:spPr>
          <a:xfrm>
            <a:off x="529564" y="896523"/>
            <a:ext cx="7454307" cy="595615"/>
          </a:xfrm>
          <a:prstGeom prst="rect">
            <a:avLst/>
          </a:prstGeom>
        </p:spPr>
        <p:txBody>
          <a:bodyPr vert="horz"/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Bef>
                <a:spcPct val="20000"/>
              </a:spcBef>
              <a:spcAft>
                <a:spcPts val="600"/>
              </a:spcAft>
            </a:pPr>
            <a:r>
              <a:rPr lang="es-ES" sz="4400" dirty="0" err="1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Remarks</a:t>
            </a:r>
            <a:endParaRPr lang="es-ES" sz="440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321120" y="120946"/>
            <a:ext cx="7027347" cy="559374"/>
          </a:xfrm>
        </p:spPr>
        <p:txBody>
          <a:bodyPr/>
          <a:lstStyle/>
          <a:p>
            <a:r>
              <a:rPr lang="es-ES" dirty="0" err="1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Regularization</a:t>
            </a:r>
            <a:endParaRPr lang="en-US" dirty="0"/>
          </a:p>
        </p:txBody>
      </p:sp>
      <p:sp>
        <p:nvSpPr>
          <p:cNvPr id="13" name="Marcador de contenido 1"/>
          <p:cNvSpPr>
            <a:spLocks noGrp="1"/>
          </p:cNvSpPr>
          <p:nvPr>
            <p:ph idx="1"/>
          </p:nvPr>
        </p:nvSpPr>
        <p:spPr>
          <a:xfrm>
            <a:off x="529211" y="2137849"/>
            <a:ext cx="8074238" cy="4226919"/>
          </a:xfrm>
        </p:spPr>
        <p:txBody>
          <a:bodyPr/>
          <a:lstStyle/>
          <a:p>
            <a:r>
              <a:rPr lang="en-US" dirty="0" smtClean="0"/>
              <a:t>Ridge regression is also called L2-regularization o </a:t>
            </a:r>
            <a:r>
              <a:rPr lang="en-US" dirty="0" err="1" smtClean="0"/>
              <a:t>Tikhonov</a:t>
            </a:r>
            <a:r>
              <a:rPr lang="en-US" dirty="0" smtClean="0"/>
              <a:t> regularization. </a:t>
            </a:r>
          </a:p>
          <a:p>
            <a:r>
              <a:rPr lang="en-US" dirty="0" smtClean="0"/>
              <a:t>Lasso is called L1-regularization</a:t>
            </a:r>
          </a:p>
          <a:p>
            <a:r>
              <a:rPr lang="en-US" dirty="0" err="1" smtClean="0"/>
              <a:t>λ</a:t>
            </a:r>
            <a:r>
              <a:rPr lang="en-US" dirty="0" smtClean="0"/>
              <a:t> is a new parameter that needs to be fitted. It plays an important role on the regression. </a:t>
            </a:r>
          </a:p>
          <a:p>
            <a:pPr lvl="1"/>
            <a:r>
              <a:rPr lang="en-US" dirty="0" smtClean="0"/>
              <a:t>It is usually done through cross-validation. </a:t>
            </a:r>
          </a:p>
          <a:p>
            <a:r>
              <a:rPr lang="en-US" dirty="0" smtClean="0"/>
              <a:t>L2 (ridge) makes the coefficients small, but L1 (Lasso) makes some coefficients to be zero.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8" name="Rectángulo 7"/>
          <p:cNvSpPr/>
          <p:nvPr/>
        </p:nvSpPr>
        <p:spPr>
          <a:xfrm>
            <a:off x="3421532" y="866591"/>
            <a:ext cx="5528235" cy="956236"/>
          </a:xfrm>
          <a:prstGeom prst="rect">
            <a:avLst/>
          </a:prstGeom>
          <a:noFill/>
          <a:ln w="38100" cmpd="sng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n 8" descr="&amp;_textbf_w^*_=_a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476"/>
          <a:stretch/>
        </p:blipFill>
        <p:spPr>
          <a:xfrm>
            <a:off x="3645647" y="821964"/>
            <a:ext cx="5082545" cy="926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5280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/>
          <p:cNvSpPr>
            <a:spLocks noGrp="1"/>
          </p:cNvSpPr>
          <p:nvPr>
            <p:ph idx="1"/>
          </p:nvPr>
        </p:nvSpPr>
        <p:spPr>
          <a:xfrm>
            <a:off x="1358495" y="2137849"/>
            <a:ext cx="7244954" cy="2573219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sz="4000" dirty="0" smtClean="0"/>
              <a:t>Simpler model </a:t>
            </a:r>
            <a:r>
              <a:rPr lang="en-US" sz="4000" dirty="0" smtClean="0">
                <a:solidFill>
                  <a:schemeClr val="accent1"/>
                </a:solidFill>
                <a:latin typeface="Zapf Dingbats"/>
                <a:ea typeface="Zapf Dingbats"/>
                <a:cs typeface="Zapf Dingbats"/>
                <a:sym typeface="Zapf Dingbats"/>
              </a:rPr>
              <a:t>✔</a:t>
            </a:r>
            <a:r>
              <a:rPr lang="en-US" sz="4000" dirty="0" smtClean="0"/>
              <a:t>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4000" dirty="0" smtClean="0"/>
              <a:t>Regularization </a:t>
            </a:r>
            <a:r>
              <a:rPr lang="en-US" sz="4000" dirty="0">
                <a:solidFill>
                  <a:schemeClr val="accent1"/>
                </a:solidFill>
                <a:latin typeface="Zapf Dingbats"/>
                <a:ea typeface="Zapf Dingbats"/>
                <a:cs typeface="Zapf Dingbats"/>
                <a:sym typeface="Zapf Dingbats"/>
              </a:rPr>
              <a:t>✔</a:t>
            </a:r>
            <a:endParaRPr lang="en-US" sz="4000" dirty="0" smtClean="0"/>
          </a:p>
          <a:p>
            <a:pPr marL="457200" indent="-457200">
              <a:buFont typeface="+mj-lt"/>
              <a:buAutoNum type="arabicPeriod"/>
            </a:pPr>
            <a:r>
              <a:rPr lang="en-US" sz="4000" dirty="0" smtClean="0">
                <a:solidFill>
                  <a:schemeClr val="bg2">
                    <a:lumMod val="90000"/>
                  </a:schemeClr>
                </a:solidFill>
              </a:rPr>
              <a:t>Third solution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Título 4"/>
          <p:cNvSpPr>
            <a:spLocks noGrp="1"/>
          </p:cNvSpPr>
          <p:nvPr>
            <p:ph type="title"/>
          </p:nvPr>
        </p:nvSpPr>
        <p:spPr>
          <a:xfrm>
            <a:off x="321120" y="120946"/>
            <a:ext cx="7027347" cy="559374"/>
          </a:xfrm>
        </p:spPr>
        <p:txBody>
          <a:bodyPr/>
          <a:lstStyle/>
          <a:p>
            <a:r>
              <a:rPr lang="es-ES" dirty="0" err="1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Overfitting</a:t>
            </a:r>
            <a:endParaRPr lang="en-US" dirty="0"/>
          </a:p>
        </p:txBody>
      </p:sp>
      <p:sp>
        <p:nvSpPr>
          <p:cNvPr id="5" name="Título 1"/>
          <p:cNvSpPr txBox="1">
            <a:spLocks/>
          </p:cNvSpPr>
          <p:nvPr/>
        </p:nvSpPr>
        <p:spPr>
          <a:xfrm>
            <a:off x="529564" y="896523"/>
            <a:ext cx="7454307" cy="595615"/>
          </a:xfrm>
          <a:prstGeom prst="rect">
            <a:avLst/>
          </a:prstGeom>
        </p:spPr>
        <p:txBody>
          <a:bodyPr vert="horz"/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Bef>
                <a:spcPct val="20000"/>
              </a:spcBef>
              <a:spcAft>
                <a:spcPts val="600"/>
              </a:spcAft>
            </a:pPr>
            <a:r>
              <a:rPr lang="es-ES" sz="4400" dirty="0" err="1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Solutions</a:t>
            </a:r>
            <a:endParaRPr lang="es-ES" sz="440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04640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/>
          <p:cNvSpPr>
            <a:spLocks noGrp="1"/>
          </p:cNvSpPr>
          <p:nvPr>
            <p:ph idx="1"/>
          </p:nvPr>
        </p:nvSpPr>
        <p:spPr>
          <a:xfrm>
            <a:off x="1358495" y="2137849"/>
            <a:ext cx="7244954" cy="2573219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sz="4000" dirty="0" smtClean="0"/>
              <a:t>Simpler model </a:t>
            </a:r>
            <a:r>
              <a:rPr lang="en-US" sz="4000" dirty="0" smtClean="0">
                <a:solidFill>
                  <a:schemeClr val="accent1"/>
                </a:solidFill>
                <a:latin typeface="Zapf Dingbats"/>
                <a:ea typeface="Zapf Dingbats"/>
                <a:cs typeface="Zapf Dingbats"/>
                <a:sym typeface="Zapf Dingbats"/>
              </a:rPr>
              <a:t>✔</a:t>
            </a:r>
            <a:r>
              <a:rPr lang="en-US" sz="4000" dirty="0" smtClean="0"/>
              <a:t>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4000" dirty="0" smtClean="0"/>
              <a:t>Regularization </a:t>
            </a:r>
            <a:r>
              <a:rPr lang="en-US" sz="4000" dirty="0">
                <a:solidFill>
                  <a:schemeClr val="accent1"/>
                </a:solidFill>
                <a:latin typeface="Zapf Dingbats"/>
                <a:ea typeface="Zapf Dingbats"/>
                <a:cs typeface="Zapf Dingbats"/>
                <a:sym typeface="Zapf Dingbats"/>
              </a:rPr>
              <a:t>✔</a:t>
            </a:r>
            <a:endParaRPr lang="en-US" sz="4000" dirty="0" smtClean="0"/>
          </a:p>
          <a:p>
            <a:pPr marL="457200" indent="-457200">
              <a:buFont typeface="+mj-lt"/>
              <a:buAutoNum type="arabicPeriod"/>
            </a:pPr>
            <a:r>
              <a:rPr lang="en-US" sz="4000" dirty="0" smtClean="0"/>
              <a:t>More data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Título 4"/>
          <p:cNvSpPr>
            <a:spLocks noGrp="1"/>
          </p:cNvSpPr>
          <p:nvPr>
            <p:ph type="title"/>
          </p:nvPr>
        </p:nvSpPr>
        <p:spPr>
          <a:xfrm>
            <a:off x="321120" y="120946"/>
            <a:ext cx="7027347" cy="559374"/>
          </a:xfrm>
        </p:spPr>
        <p:txBody>
          <a:bodyPr/>
          <a:lstStyle/>
          <a:p>
            <a:r>
              <a:rPr lang="es-ES" dirty="0" err="1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Overfitting</a:t>
            </a:r>
            <a:endParaRPr lang="en-US" dirty="0"/>
          </a:p>
        </p:txBody>
      </p:sp>
      <p:sp>
        <p:nvSpPr>
          <p:cNvPr id="5" name="Título 1"/>
          <p:cNvSpPr txBox="1">
            <a:spLocks/>
          </p:cNvSpPr>
          <p:nvPr/>
        </p:nvSpPr>
        <p:spPr>
          <a:xfrm>
            <a:off x="529564" y="896523"/>
            <a:ext cx="7454307" cy="595615"/>
          </a:xfrm>
          <a:prstGeom prst="rect">
            <a:avLst/>
          </a:prstGeom>
        </p:spPr>
        <p:txBody>
          <a:bodyPr vert="horz"/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Bef>
                <a:spcPct val="20000"/>
              </a:spcBef>
              <a:spcAft>
                <a:spcPts val="600"/>
              </a:spcAft>
            </a:pPr>
            <a:r>
              <a:rPr lang="es-ES" sz="4400" dirty="0" err="1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Solutions</a:t>
            </a:r>
            <a:endParaRPr lang="es-ES" sz="440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51332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 descr="b01.deg6_original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414" y="2358706"/>
            <a:ext cx="6675819" cy="4320000"/>
          </a:xfrm>
          <a:prstGeom prst="rect">
            <a:avLst/>
          </a:prstGeom>
        </p:spPr>
      </p:pic>
      <p:sp>
        <p:nvSpPr>
          <p:cNvPr id="8" name="Título 1"/>
          <p:cNvSpPr txBox="1">
            <a:spLocks/>
          </p:cNvSpPr>
          <p:nvPr/>
        </p:nvSpPr>
        <p:spPr>
          <a:xfrm>
            <a:off x="529564" y="896523"/>
            <a:ext cx="7454307" cy="595615"/>
          </a:xfrm>
          <a:prstGeom prst="rect">
            <a:avLst/>
          </a:prstGeom>
        </p:spPr>
        <p:txBody>
          <a:bodyPr vert="horz"/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Bef>
                <a:spcPct val="20000"/>
              </a:spcBef>
              <a:spcAft>
                <a:spcPts val="600"/>
              </a:spcAft>
            </a:pPr>
            <a:r>
              <a:rPr lang="es-ES" sz="440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More (and </a:t>
            </a:r>
            <a:r>
              <a:rPr lang="es-ES" sz="4400" dirty="0" err="1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better</a:t>
            </a:r>
            <a:r>
              <a:rPr lang="es-ES" sz="440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) data</a:t>
            </a:r>
            <a:endParaRPr lang="es-ES" sz="440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2" name="CuadroTexto 11"/>
          <p:cNvSpPr txBox="1"/>
          <p:nvPr/>
        </p:nvSpPr>
        <p:spPr>
          <a:xfrm>
            <a:off x="3585883" y="1946547"/>
            <a:ext cx="53190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More train data allows to infer the target function better.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Distribution of training points is important</a:t>
            </a:r>
            <a:endParaRPr lang="en-US" dirty="0"/>
          </a:p>
        </p:txBody>
      </p:sp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321120" y="120946"/>
            <a:ext cx="7027347" cy="559374"/>
          </a:xfrm>
        </p:spPr>
        <p:txBody>
          <a:bodyPr/>
          <a:lstStyle/>
          <a:p>
            <a:r>
              <a:rPr lang="es-ES" dirty="0" err="1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Overfitting</a:t>
            </a:r>
            <a:endParaRPr lang="en-US" dirty="0"/>
          </a:p>
        </p:txBody>
      </p:sp>
      <p:sp>
        <p:nvSpPr>
          <p:cNvPr id="2" name="Rectángulo redondeado 1"/>
          <p:cNvSpPr/>
          <p:nvPr/>
        </p:nvSpPr>
        <p:spPr>
          <a:xfrm>
            <a:off x="851647" y="3033059"/>
            <a:ext cx="627529" cy="3496235"/>
          </a:xfrm>
          <a:prstGeom prst="roundRect">
            <a:avLst/>
          </a:prstGeom>
          <a:solidFill>
            <a:schemeClr val="accent4">
              <a:alpha val="33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ángulo redondeado 6"/>
          <p:cNvSpPr/>
          <p:nvPr/>
        </p:nvSpPr>
        <p:spPr>
          <a:xfrm>
            <a:off x="6248400" y="3048000"/>
            <a:ext cx="627529" cy="3633694"/>
          </a:xfrm>
          <a:prstGeom prst="roundRect">
            <a:avLst/>
          </a:prstGeom>
          <a:solidFill>
            <a:schemeClr val="accent4">
              <a:alpha val="33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uadroTexto 2"/>
          <p:cNvSpPr txBox="1"/>
          <p:nvPr/>
        </p:nvSpPr>
        <p:spPr>
          <a:xfrm>
            <a:off x="1479176" y="3092824"/>
            <a:ext cx="3793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4"/>
                </a:solidFill>
              </a:rPr>
              <a:t>No clue about the function on this area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4" name="Elipse 3"/>
          <p:cNvSpPr/>
          <p:nvPr/>
        </p:nvSpPr>
        <p:spPr>
          <a:xfrm>
            <a:off x="3570939" y="5468470"/>
            <a:ext cx="537882" cy="537882"/>
          </a:xfrm>
          <a:prstGeom prst="ellipse">
            <a:avLst/>
          </a:prstGeom>
          <a:noFill/>
          <a:ln w="57150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uadroTexto 5"/>
          <p:cNvSpPr txBox="1"/>
          <p:nvPr/>
        </p:nvSpPr>
        <p:spPr>
          <a:xfrm>
            <a:off x="4422588" y="5692589"/>
            <a:ext cx="23576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1"/>
                </a:solidFill>
              </a:rPr>
              <a:t>Important point to infer </a:t>
            </a:r>
          </a:p>
          <a:p>
            <a:r>
              <a:rPr lang="en-US" dirty="0" smtClean="0">
                <a:solidFill>
                  <a:schemeClr val="accent1"/>
                </a:solidFill>
              </a:rPr>
              <a:t>the curve in the center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57530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" grpId="0" animBg="1"/>
      <p:bldP spid="7" grpId="0" animBg="1"/>
      <p:bldP spid="3" grpId="0"/>
      <p:bldP spid="4" grpId="0" animBg="1"/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redondeado 8"/>
          <p:cNvSpPr/>
          <p:nvPr/>
        </p:nvSpPr>
        <p:spPr>
          <a:xfrm>
            <a:off x="546349" y="1004252"/>
            <a:ext cx="8272385" cy="1166691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en-US" sz="2400" dirty="0"/>
              <a:t>The production of an analysis which corresponds </a:t>
            </a:r>
            <a:r>
              <a:rPr lang="en-US" sz="2400" b="1" dirty="0"/>
              <a:t>too closely </a:t>
            </a:r>
            <a:r>
              <a:rPr lang="en-US" sz="2400" dirty="0"/>
              <a:t>or exactly to a particular set of data, and may therefore </a:t>
            </a:r>
            <a:r>
              <a:rPr lang="en-US" sz="2400" b="1" dirty="0"/>
              <a:t>fail to fit additional data </a:t>
            </a:r>
            <a:r>
              <a:rPr lang="en-US" sz="2400" dirty="0"/>
              <a:t>or predict future observations </a:t>
            </a:r>
            <a:r>
              <a:rPr lang="en-US" sz="2400" b="1" dirty="0"/>
              <a:t>reliably</a:t>
            </a:r>
            <a:r>
              <a:rPr lang="en-US" sz="2400" dirty="0"/>
              <a:t>.</a:t>
            </a:r>
          </a:p>
        </p:txBody>
      </p:sp>
      <p:sp>
        <p:nvSpPr>
          <p:cNvPr id="3" name="CuadroTexto 2"/>
          <p:cNvSpPr txBox="1"/>
          <p:nvPr/>
        </p:nvSpPr>
        <p:spPr>
          <a:xfrm>
            <a:off x="4621836" y="2259553"/>
            <a:ext cx="42084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Wikipedia (Oxford Dictionary)</a:t>
            </a:r>
            <a:endParaRPr lang="en-US" sz="2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Overfitting</a:t>
            </a:r>
            <a:endParaRPr lang="en-US" dirty="0"/>
          </a:p>
        </p:txBody>
      </p:sp>
      <p:grpSp>
        <p:nvGrpSpPr>
          <p:cNvPr id="14" name="Agrupar 13"/>
          <p:cNvGrpSpPr/>
          <p:nvPr/>
        </p:nvGrpSpPr>
        <p:grpSpPr>
          <a:xfrm>
            <a:off x="543113" y="3012716"/>
            <a:ext cx="8338986" cy="3529609"/>
            <a:chOff x="543113" y="3012716"/>
            <a:chExt cx="8338986" cy="3529609"/>
          </a:xfrm>
        </p:grpSpPr>
        <p:pic>
          <p:nvPicPr>
            <p:cNvPr id="12" name="Marcador de contenido 10" descr="overfitting-logreg-ex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853" b="-2153"/>
            <a:stretch/>
          </p:blipFill>
          <p:spPr>
            <a:xfrm>
              <a:off x="543113" y="3012716"/>
              <a:ext cx="8338986" cy="3529609"/>
            </a:xfrm>
            <a:prstGeom prst="rect">
              <a:avLst/>
            </a:prstGeom>
          </p:spPr>
        </p:pic>
        <p:sp>
          <p:nvSpPr>
            <p:cNvPr id="13" name="CuadroTexto 12"/>
            <p:cNvSpPr txBox="1"/>
            <p:nvPr/>
          </p:nvSpPr>
          <p:spPr>
            <a:xfrm>
              <a:off x="767524" y="6147627"/>
              <a:ext cx="18646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Fuente</a:t>
              </a:r>
              <a:r>
                <a:rPr lang="en-US" dirty="0" smtClean="0"/>
                <a:t>: </a:t>
              </a:r>
              <a:r>
                <a:rPr lang="en-US" dirty="0" err="1" smtClean="0"/>
                <a:t>mlwiki.org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691142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/>
          <p:cNvSpPr>
            <a:spLocks noGrp="1"/>
          </p:cNvSpPr>
          <p:nvPr>
            <p:ph idx="1"/>
          </p:nvPr>
        </p:nvSpPr>
        <p:spPr>
          <a:xfrm>
            <a:off x="1358495" y="2137849"/>
            <a:ext cx="7244954" cy="2573219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sz="4000" dirty="0" smtClean="0"/>
              <a:t>Simpler model </a:t>
            </a:r>
            <a:r>
              <a:rPr lang="en-US" sz="4000" dirty="0" smtClean="0">
                <a:solidFill>
                  <a:schemeClr val="accent1"/>
                </a:solidFill>
                <a:latin typeface="Zapf Dingbats"/>
                <a:ea typeface="Zapf Dingbats"/>
                <a:cs typeface="Zapf Dingbats"/>
                <a:sym typeface="Zapf Dingbats"/>
              </a:rPr>
              <a:t>✔</a:t>
            </a:r>
            <a:r>
              <a:rPr lang="en-US" sz="4000" dirty="0" smtClean="0"/>
              <a:t>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4000" dirty="0" smtClean="0"/>
              <a:t>Regularization </a:t>
            </a:r>
            <a:r>
              <a:rPr lang="en-US" sz="4000" dirty="0">
                <a:solidFill>
                  <a:schemeClr val="accent1"/>
                </a:solidFill>
                <a:latin typeface="Zapf Dingbats"/>
                <a:ea typeface="Zapf Dingbats"/>
                <a:cs typeface="Zapf Dingbats"/>
                <a:sym typeface="Zapf Dingbats"/>
              </a:rPr>
              <a:t>✔</a:t>
            </a:r>
            <a:endParaRPr lang="en-US" sz="4000" dirty="0" smtClean="0"/>
          </a:p>
          <a:p>
            <a:pPr marL="457200" indent="-457200">
              <a:buFont typeface="+mj-lt"/>
              <a:buAutoNum type="arabicPeriod"/>
            </a:pPr>
            <a:r>
              <a:rPr lang="en-US" sz="4000" dirty="0" smtClean="0"/>
              <a:t>More data </a:t>
            </a:r>
            <a:r>
              <a:rPr lang="en-US" sz="4000" dirty="0">
                <a:solidFill>
                  <a:schemeClr val="accent1"/>
                </a:solidFill>
                <a:latin typeface="Zapf Dingbats"/>
                <a:ea typeface="Zapf Dingbats"/>
                <a:cs typeface="Zapf Dingbats"/>
                <a:sym typeface="Zapf Dingbats"/>
              </a:rPr>
              <a:t>✔</a:t>
            </a:r>
            <a:endParaRPr lang="en-US" sz="4000" dirty="0"/>
          </a:p>
        </p:txBody>
      </p:sp>
      <p:sp>
        <p:nvSpPr>
          <p:cNvPr id="4" name="Título 4"/>
          <p:cNvSpPr>
            <a:spLocks noGrp="1"/>
          </p:cNvSpPr>
          <p:nvPr>
            <p:ph type="title"/>
          </p:nvPr>
        </p:nvSpPr>
        <p:spPr>
          <a:xfrm>
            <a:off x="321120" y="120946"/>
            <a:ext cx="7027347" cy="559374"/>
          </a:xfrm>
        </p:spPr>
        <p:txBody>
          <a:bodyPr/>
          <a:lstStyle/>
          <a:p>
            <a:r>
              <a:rPr lang="es-ES" dirty="0" err="1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Overfitting</a:t>
            </a:r>
            <a:endParaRPr lang="en-US" dirty="0"/>
          </a:p>
        </p:txBody>
      </p:sp>
      <p:sp>
        <p:nvSpPr>
          <p:cNvPr id="5" name="Título 1"/>
          <p:cNvSpPr txBox="1">
            <a:spLocks/>
          </p:cNvSpPr>
          <p:nvPr/>
        </p:nvSpPr>
        <p:spPr>
          <a:xfrm>
            <a:off x="529564" y="896523"/>
            <a:ext cx="7454307" cy="595615"/>
          </a:xfrm>
          <a:prstGeom prst="rect">
            <a:avLst/>
          </a:prstGeom>
        </p:spPr>
        <p:txBody>
          <a:bodyPr vert="horz"/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Bef>
                <a:spcPct val="20000"/>
              </a:spcBef>
              <a:spcAft>
                <a:spcPts val="600"/>
              </a:spcAft>
            </a:pPr>
            <a:r>
              <a:rPr lang="es-ES" sz="4400" dirty="0" err="1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Solutions</a:t>
            </a:r>
            <a:endParaRPr lang="es-ES" sz="440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45900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Regularization</a:t>
            </a:r>
            <a:endParaRPr lang="en-US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1" dirty="0" smtClean="0"/>
              <a:t>R exercise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4840107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4"/>
          <p:cNvSpPr>
            <a:spLocks noGrp="1"/>
          </p:cNvSpPr>
          <p:nvPr>
            <p:ph type="title"/>
          </p:nvPr>
        </p:nvSpPr>
        <p:spPr>
          <a:xfrm>
            <a:off x="321120" y="120946"/>
            <a:ext cx="7027347" cy="559374"/>
          </a:xfrm>
        </p:spPr>
        <p:txBody>
          <a:bodyPr/>
          <a:lstStyle/>
          <a:p>
            <a:r>
              <a:rPr lang="es-ES" dirty="0" err="1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Regularization</a:t>
            </a:r>
            <a:endParaRPr lang="en-US" dirty="0"/>
          </a:p>
        </p:txBody>
      </p:sp>
      <p:sp>
        <p:nvSpPr>
          <p:cNvPr id="5" name="Título 1"/>
          <p:cNvSpPr txBox="1">
            <a:spLocks/>
          </p:cNvSpPr>
          <p:nvPr/>
        </p:nvSpPr>
        <p:spPr>
          <a:xfrm>
            <a:off x="529564" y="896523"/>
            <a:ext cx="7454307" cy="595615"/>
          </a:xfrm>
          <a:prstGeom prst="rect">
            <a:avLst/>
          </a:prstGeom>
        </p:spPr>
        <p:txBody>
          <a:bodyPr vert="horz"/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Bef>
                <a:spcPct val="20000"/>
              </a:spcBef>
              <a:spcAft>
                <a:spcPts val="600"/>
              </a:spcAft>
            </a:pPr>
            <a:r>
              <a:rPr lang="es-ES" sz="440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</a:t>
            </a:r>
            <a:endParaRPr lang="es-ES" sz="440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latin typeface="Courier"/>
                <a:cs typeface="Courier"/>
              </a:rPr>
              <a:t>glmnet</a:t>
            </a:r>
            <a:r>
              <a:rPr lang="en-US" dirty="0" smtClean="0"/>
              <a:t> library, from professors at Stanford University and authors of the book “The elements of Statistical Learning”. </a:t>
            </a:r>
          </a:p>
          <a:p>
            <a:r>
              <a:rPr lang="en-US" dirty="0">
                <a:latin typeface="Courier"/>
                <a:cs typeface="Courier"/>
              </a:rPr>
              <a:t>c</a:t>
            </a:r>
            <a:r>
              <a:rPr lang="en-US" dirty="0" smtClean="0">
                <a:latin typeface="Courier"/>
                <a:cs typeface="Courier"/>
              </a:rPr>
              <a:t>aret</a:t>
            </a:r>
            <a:r>
              <a:rPr lang="en-US" dirty="0" smtClean="0"/>
              <a:t> library, </a:t>
            </a:r>
            <a:r>
              <a:rPr lang="en-US" dirty="0" smtClean="0">
                <a:latin typeface="Courier"/>
                <a:cs typeface="Courier"/>
              </a:rPr>
              <a:t>method=‘</a:t>
            </a:r>
            <a:r>
              <a:rPr lang="en-US" dirty="0" err="1" smtClean="0">
                <a:latin typeface="Courier"/>
                <a:cs typeface="Courier"/>
              </a:rPr>
              <a:t>glmnet</a:t>
            </a:r>
            <a:r>
              <a:rPr lang="en-US" dirty="0" smtClean="0">
                <a:latin typeface="Courier"/>
                <a:cs typeface="Courier"/>
              </a:rPr>
              <a:t>’</a:t>
            </a:r>
            <a:endParaRPr lang="en-US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29150526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Beyond Linear Regression</a:t>
            </a:r>
            <a:endParaRPr lang="en-US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0716456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/>
          <p:cNvSpPr>
            <a:spLocks noGrp="1"/>
          </p:cNvSpPr>
          <p:nvPr>
            <p:ph idx="1"/>
          </p:nvPr>
        </p:nvSpPr>
        <p:spPr>
          <a:xfrm>
            <a:off x="529211" y="1824088"/>
            <a:ext cx="8271142" cy="4496030"/>
          </a:xfrm>
        </p:spPr>
        <p:txBody>
          <a:bodyPr/>
          <a:lstStyle/>
          <a:p>
            <a:r>
              <a:rPr lang="es-ES_tradnl" dirty="0" err="1" smtClean="0"/>
              <a:t>Matrix</a:t>
            </a:r>
            <a:r>
              <a:rPr lang="es-ES_tradnl" dirty="0" smtClean="0"/>
              <a:t> </a:t>
            </a:r>
            <a:r>
              <a:rPr lang="es-ES_tradnl" dirty="0" err="1" smtClean="0"/>
              <a:t>Factorization</a:t>
            </a:r>
            <a:r>
              <a:rPr lang="es-ES_tradnl" dirty="0" smtClean="0"/>
              <a:t> (MF) in </a:t>
            </a:r>
            <a:r>
              <a:rPr lang="es-ES_tradnl" dirty="0" err="1" smtClean="0"/>
              <a:t>Collaborative</a:t>
            </a:r>
            <a:r>
              <a:rPr lang="es-ES_tradnl" dirty="0" smtClean="0"/>
              <a:t> </a:t>
            </a:r>
            <a:r>
              <a:rPr lang="es-ES_tradnl" dirty="0" err="1" smtClean="0"/>
              <a:t>Filtering</a:t>
            </a:r>
            <a:r>
              <a:rPr lang="es-ES_tradnl" dirty="0" smtClean="0"/>
              <a:t> (CF</a:t>
            </a:r>
            <a:r>
              <a:rPr lang="es-ES_tradnl" dirty="0"/>
              <a:t>)</a:t>
            </a:r>
            <a:endParaRPr lang="es-ES_tradnl" dirty="0" smtClean="0"/>
          </a:p>
          <a:p>
            <a:pPr marL="0" indent="0">
              <a:buNone/>
            </a:pPr>
            <a:endParaRPr lang="es-ES_tradnl" dirty="0" smtClean="0"/>
          </a:p>
        </p:txBody>
      </p:sp>
      <p:sp>
        <p:nvSpPr>
          <p:cNvPr id="4" name="Título 1"/>
          <p:cNvSpPr txBox="1">
            <a:spLocks/>
          </p:cNvSpPr>
          <p:nvPr/>
        </p:nvSpPr>
        <p:spPr>
          <a:xfrm>
            <a:off x="529564" y="896523"/>
            <a:ext cx="7454307" cy="595615"/>
          </a:xfrm>
          <a:prstGeom prst="rect">
            <a:avLst/>
          </a:prstGeom>
        </p:spPr>
        <p:txBody>
          <a:bodyPr vert="horz"/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Bef>
                <a:spcPct val="20000"/>
              </a:spcBef>
              <a:spcAft>
                <a:spcPts val="600"/>
              </a:spcAft>
            </a:pPr>
            <a:r>
              <a:rPr lang="es-ES" sz="4400" dirty="0" err="1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Recommender</a:t>
            </a:r>
            <a:r>
              <a:rPr lang="es-ES" sz="440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s-ES" sz="4400" dirty="0" err="1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Systems</a:t>
            </a:r>
            <a:endParaRPr lang="es-ES" sz="440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321120" y="120946"/>
            <a:ext cx="7027347" cy="559374"/>
          </a:xfrm>
        </p:spPr>
        <p:txBody>
          <a:bodyPr/>
          <a:lstStyle/>
          <a:p>
            <a:r>
              <a:rPr lang="es-ES" dirty="0" err="1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Regularization</a:t>
            </a:r>
            <a:endParaRPr lang="en-US" dirty="0"/>
          </a:p>
        </p:txBody>
      </p:sp>
      <p:pic>
        <p:nvPicPr>
          <p:cNvPr id="3" name="Imagen 2" descr="hat_r_ui_=q_i^Tp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645" y="2834733"/>
            <a:ext cx="2194331" cy="541973"/>
          </a:xfrm>
          <a:prstGeom prst="rect">
            <a:avLst/>
          </a:prstGeom>
        </p:spPr>
      </p:pic>
      <p:pic>
        <p:nvPicPr>
          <p:cNvPr id="6" name="Imagen 5" descr="(q^*,_p^*)_=_arg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778" y="4153649"/>
            <a:ext cx="7236028" cy="732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8717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/>
          <p:cNvSpPr>
            <a:spLocks noGrp="1"/>
          </p:cNvSpPr>
          <p:nvPr>
            <p:ph idx="1"/>
          </p:nvPr>
        </p:nvSpPr>
        <p:spPr>
          <a:xfrm>
            <a:off x="529211" y="1824088"/>
            <a:ext cx="8271142" cy="4496030"/>
          </a:xfrm>
        </p:spPr>
        <p:txBody>
          <a:bodyPr/>
          <a:lstStyle/>
          <a:p>
            <a:r>
              <a:rPr lang="es-ES_tradnl" dirty="0" err="1" smtClean="0"/>
              <a:t>Deep</a:t>
            </a:r>
            <a:r>
              <a:rPr lang="es-ES_tradnl" dirty="0" smtClean="0"/>
              <a:t> </a:t>
            </a:r>
            <a:r>
              <a:rPr lang="es-ES_tradnl" dirty="0" err="1" smtClean="0"/>
              <a:t>Learning</a:t>
            </a:r>
            <a:endParaRPr lang="es-ES_tradnl" dirty="0"/>
          </a:p>
          <a:p>
            <a:pPr lvl="1"/>
            <a:r>
              <a:rPr lang="es-ES_tradnl" dirty="0" err="1" smtClean="0"/>
              <a:t>Regularization</a:t>
            </a:r>
            <a:endParaRPr lang="en-US" dirty="0"/>
          </a:p>
          <a:p>
            <a:pPr lvl="1"/>
            <a:r>
              <a:rPr lang="en-US" dirty="0" smtClean="0"/>
              <a:t>Drop out</a:t>
            </a:r>
          </a:p>
          <a:p>
            <a:pPr lvl="1"/>
            <a:r>
              <a:rPr lang="en-US" dirty="0" smtClean="0"/>
              <a:t>Increase the data (</a:t>
            </a:r>
            <a:r>
              <a:rPr lang="en-US" dirty="0" err="1" smtClean="0"/>
              <a:t>eg</a:t>
            </a:r>
            <a:r>
              <a:rPr lang="en-US" dirty="0" smtClean="0"/>
              <a:t>: images rotations)</a:t>
            </a:r>
            <a:endParaRPr lang="es-ES_tradnl" dirty="0" smtClean="0"/>
          </a:p>
        </p:txBody>
      </p:sp>
      <p:sp>
        <p:nvSpPr>
          <p:cNvPr id="4" name="Título 1"/>
          <p:cNvSpPr txBox="1">
            <a:spLocks/>
          </p:cNvSpPr>
          <p:nvPr/>
        </p:nvSpPr>
        <p:spPr>
          <a:xfrm>
            <a:off x="529564" y="896523"/>
            <a:ext cx="7454307" cy="595615"/>
          </a:xfrm>
          <a:prstGeom prst="rect">
            <a:avLst/>
          </a:prstGeom>
        </p:spPr>
        <p:txBody>
          <a:bodyPr vert="horz"/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Bef>
                <a:spcPct val="20000"/>
              </a:spcBef>
              <a:spcAft>
                <a:spcPts val="600"/>
              </a:spcAft>
            </a:pPr>
            <a:r>
              <a:rPr lang="es-ES" sz="4400" dirty="0" err="1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Deep</a:t>
            </a:r>
            <a:r>
              <a:rPr lang="es-ES" sz="440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s-ES" sz="4400" dirty="0" err="1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Learning</a:t>
            </a:r>
            <a:endParaRPr lang="es-ES" sz="440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321120" y="120946"/>
            <a:ext cx="7027347" cy="559374"/>
          </a:xfrm>
        </p:spPr>
        <p:txBody>
          <a:bodyPr/>
          <a:lstStyle/>
          <a:p>
            <a:r>
              <a:rPr lang="es-ES" dirty="0" err="1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Regularization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06113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/>
          <p:cNvSpPr>
            <a:spLocks noGrp="1"/>
          </p:cNvSpPr>
          <p:nvPr>
            <p:ph idx="1"/>
          </p:nvPr>
        </p:nvSpPr>
        <p:spPr>
          <a:xfrm>
            <a:off x="529211" y="1824088"/>
            <a:ext cx="8271142" cy="4496030"/>
          </a:xfrm>
        </p:spPr>
        <p:txBody>
          <a:bodyPr/>
          <a:lstStyle/>
          <a:p>
            <a:r>
              <a:rPr lang="es-ES_tradnl" dirty="0" err="1" smtClean="0"/>
              <a:t>Regularization</a:t>
            </a:r>
            <a:r>
              <a:rPr lang="es-ES_tradnl" dirty="0" smtClean="0"/>
              <a:t> </a:t>
            </a:r>
            <a:r>
              <a:rPr lang="es-ES_tradnl" dirty="0" err="1" smtClean="0"/>
              <a:t>is</a:t>
            </a:r>
            <a:r>
              <a:rPr lang="es-ES_tradnl" dirty="0" smtClean="0"/>
              <a:t> a </a:t>
            </a:r>
            <a:r>
              <a:rPr lang="es-ES_tradnl" dirty="0" err="1" smtClean="0"/>
              <a:t>basic</a:t>
            </a:r>
            <a:r>
              <a:rPr lang="es-ES_tradnl" dirty="0" smtClean="0"/>
              <a:t> in ML</a:t>
            </a:r>
          </a:p>
          <a:p>
            <a:r>
              <a:rPr lang="es-ES_tradnl" dirty="0" err="1" smtClean="0"/>
              <a:t>Every</a:t>
            </a:r>
            <a:r>
              <a:rPr lang="es-ES_tradnl" dirty="0" smtClean="0"/>
              <a:t> </a:t>
            </a:r>
            <a:r>
              <a:rPr lang="es-ES_tradnl" dirty="0" err="1" smtClean="0"/>
              <a:t>application</a:t>
            </a:r>
            <a:r>
              <a:rPr lang="es-ES_tradnl" dirty="0" smtClean="0"/>
              <a:t> </a:t>
            </a:r>
            <a:r>
              <a:rPr lang="es-ES_tradnl" dirty="0" err="1" smtClean="0"/>
              <a:t>with</a:t>
            </a:r>
            <a:r>
              <a:rPr lang="es-ES_tradnl" dirty="0" smtClean="0"/>
              <a:t> a </a:t>
            </a:r>
            <a:r>
              <a:rPr lang="es-ES_tradnl" dirty="0" err="1" smtClean="0"/>
              <a:t>mininum</a:t>
            </a:r>
            <a:r>
              <a:rPr lang="es-ES_tradnl" dirty="0" smtClean="0"/>
              <a:t> </a:t>
            </a:r>
            <a:r>
              <a:rPr lang="es-ES_tradnl" dirty="0" err="1" smtClean="0"/>
              <a:t>quality</a:t>
            </a:r>
            <a:r>
              <a:rPr lang="es-ES_tradnl" dirty="0" smtClean="0"/>
              <a:t> </a:t>
            </a:r>
            <a:r>
              <a:rPr lang="es-ES_tradnl" dirty="0" err="1" smtClean="0"/>
              <a:t>level</a:t>
            </a:r>
            <a:r>
              <a:rPr lang="es-ES_tradnl" dirty="0" smtClean="0"/>
              <a:t> </a:t>
            </a:r>
            <a:r>
              <a:rPr lang="es-ES_tradnl" dirty="0" err="1" smtClean="0"/>
              <a:t>should</a:t>
            </a:r>
            <a:r>
              <a:rPr lang="es-ES_tradnl" dirty="0" smtClean="0"/>
              <a:t> </a:t>
            </a:r>
            <a:r>
              <a:rPr lang="es-ES_tradnl" dirty="0" err="1" smtClean="0"/>
              <a:t>include</a:t>
            </a:r>
            <a:r>
              <a:rPr lang="es-ES_tradnl" dirty="0" smtClean="0"/>
              <a:t> </a:t>
            </a:r>
            <a:r>
              <a:rPr lang="es-ES_tradnl" dirty="0" err="1" smtClean="0"/>
              <a:t>regularization</a:t>
            </a:r>
            <a:r>
              <a:rPr lang="es-ES_tradnl" dirty="0" smtClean="0"/>
              <a:t> in </a:t>
            </a:r>
            <a:r>
              <a:rPr lang="es-ES_tradnl" dirty="0" err="1" smtClean="0"/>
              <a:t>the</a:t>
            </a:r>
            <a:r>
              <a:rPr lang="es-ES_tradnl" dirty="0" smtClean="0"/>
              <a:t> </a:t>
            </a:r>
            <a:r>
              <a:rPr lang="es-ES_tradnl" dirty="0" err="1" smtClean="0"/>
              <a:t>model</a:t>
            </a:r>
            <a:r>
              <a:rPr lang="es-ES_tradnl" dirty="0" smtClean="0"/>
              <a:t>. </a:t>
            </a:r>
          </a:p>
          <a:p>
            <a:r>
              <a:rPr lang="es-ES_tradnl" dirty="0" err="1" smtClean="0"/>
              <a:t>It</a:t>
            </a:r>
            <a:r>
              <a:rPr lang="es-ES_tradnl" dirty="0" smtClean="0"/>
              <a:t> </a:t>
            </a:r>
            <a:r>
              <a:rPr lang="es-ES_tradnl" dirty="0" err="1" smtClean="0"/>
              <a:t>adds</a:t>
            </a:r>
            <a:r>
              <a:rPr lang="es-ES_tradnl" dirty="0" smtClean="0"/>
              <a:t> new extra </a:t>
            </a:r>
            <a:r>
              <a:rPr lang="es-ES_tradnl" dirty="0" err="1" smtClean="0"/>
              <a:t>parameters</a:t>
            </a:r>
            <a:r>
              <a:rPr lang="es-ES_tradnl" dirty="0" smtClean="0"/>
              <a:t>. </a:t>
            </a:r>
          </a:p>
          <a:p>
            <a:r>
              <a:rPr lang="es-ES_tradnl" dirty="0" smtClean="0"/>
              <a:t>Balance </a:t>
            </a:r>
            <a:r>
              <a:rPr lang="es-ES_tradnl" dirty="0" err="1" smtClean="0"/>
              <a:t>between</a:t>
            </a:r>
            <a:r>
              <a:rPr lang="es-ES_tradnl" dirty="0" smtClean="0"/>
              <a:t> </a:t>
            </a:r>
            <a:r>
              <a:rPr lang="es-ES_tradnl" dirty="0" err="1" smtClean="0"/>
              <a:t>model</a:t>
            </a:r>
            <a:r>
              <a:rPr lang="es-ES_tradnl" dirty="0" smtClean="0"/>
              <a:t> </a:t>
            </a:r>
            <a:r>
              <a:rPr lang="es-ES_tradnl" dirty="0" err="1" smtClean="0"/>
              <a:t>complexity</a:t>
            </a:r>
            <a:r>
              <a:rPr lang="es-ES_tradnl" dirty="0" smtClean="0"/>
              <a:t> and </a:t>
            </a:r>
            <a:r>
              <a:rPr lang="es-ES_tradnl" dirty="0" err="1" smtClean="0"/>
              <a:t>model</a:t>
            </a:r>
            <a:r>
              <a:rPr lang="es-ES_tradnl" dirty="0" smtClean="0"/>
              <a:t> </a:t>
            </a:r>
            <a:r>
              <a:rPr lang="es-ES_tradnl" dirty="0" err="1" smtClean="0"/>
              <a:t>fitting</a:t>
            </a:r>
            <a:r>
              <a:rPr lang="es-ES_tradnl" dirty="0" smtClean="0"/>
              <a:t>.</a:t>
            </a:r>
          </a:p>
        </p:txBody>
      </p:sp>
      <p:sp>
        <p:nvSpPr>
          <p:cNvPr id="4" name="Título 1"/>
          <p:cNvSpPr txBox="1">
            <a:spLocks/>
          </p:cNvSpPr>
          <p:nvPr/>
        </p:nvSpPr>
        <p:spPr>
          <a:xfrm>
            <a:off x="529564" y="896523"/>
            <a:ext cx="7454307" cy="595615"/>
          </a:xfrm>
          <a:prstGeom prst="rect">
            <a:avLst/>
          </a:prstGeom>
        </p:spPr>
        <p:txBody>
          <a:bodyPr vert="horz"/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Bef>
                <a:spcPct val="20000"/>
              </a:spcBef>
              <a:spcAft>
                <a:spcPts val="600"/>
              </a:spcAft>
            </a:pPr>
            <a:r>
              <a:rPr lang="es-ES" sz="4400" dirty="0" err="1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Regularization</a:t>
            </a:r>
            <a:r>
              <a:rPr lang="es-ES" sz="440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in ML</a:t>
            </a:r>
            <a:endParaRPr lang="es-ES" sz="440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321120" y="120946"/>
            <a:ext cx="7027347" cy="559374"/>
          </a:xfrm>
        </p:spPr>
        <p:txBody>
          <a:bodyPr/>
          <a:lstStyle/>
          <a:p>
            <a:r>
              <a:rPr lang="es-ES" dirty="0" err="1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Regularization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82427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 txBox="1">
            <a:spLocks/>
          </p:cNvSpPr>
          <p:nvPr/>
        </p:nvSpPr>
        <p:spPr>
          <a:xfrm>
            <a:off x="529564" y="896523"/>
            <a:ext cx="7454307" cy="595615"/>
          </a:xfrm>
          <a:prstGeom prst="rect">
            <a:avLst/>
          </a:prstGeom>
        </p:spPr>
        <p:txBody>
          <a:bodyPr vert="horz"/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Bef>
                <a:spcPct val="20000"/>
              </a:spcBef>
              <a:spcAft>
                <a:spcPts val="600"/>
              </a:spcAft>
            </a:pPr>
            <a:r>
              <a:rPr lang="es-ES" sz="4400" dirty="0" err="1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Rerences</a:t>
            </a:r>
            <a:endParaRPr lang="es-ES" sz="440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6" name="Marcador de contenido 1"/>
          <p:cNvSpPr txBox="1">
            <a:spLocks/>
          </p:cNvSpPr>
          <p:nvPr/>
        </p:nvSpPr>
        <p:spPr>
          <a:xfrm>
            <a:off x="529211" y="1912471"/>
            <a:ext cx="8420554" cy="1284941"/>
          </a:xfrm>
          <a:prstGeom prst="rect">
            <a:avLst/>
          </a:prstGeom>
        </p:spPr>
        <p:txBody>
          <a:bodyPr/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Learning from data; Abu-</a:t>
            </a:r>
            <a:r>
              <a:rPr lang="en-US" dirty="0" err="1" smtClean="0"/>
              <a:t>Mostafa</a:t>
            </a:r>
            <a:r>
              <a:rPr lang="en-US" dirty="0" smtClean="0"/>
              <a:t>,</a:t>
            </a:r>
            <a:r>
              <a:rPr lang="en-US" dirty="0" smtClean="0"/>
              <a:t> </a:t>
            </a:r>
            <a:r>
              <a:rPr lang="en-US" dirty="0" err="1" smtClean="0"/>
              <a:t>Magdom</a:t>
            </a:r>
            <a:r>
              <a:rPr lang="en-US" dirty="0" smtClean="0"/>
              <a:t>-Ismail &amp; </a:t>
            </a:r>
            <a:r>
              <a:rPr lang="en-US" dirty="0" err="1" smtClean="0"/>
              <a:t>Tien</a:t>
            </a:r>
            <a:r>
              <a:rPr lang="en-US" dirty="0" smtClean="0"/>
              <a:t> Lin</a:t>
            </a:r>
          </a:p>
          <a:p>
            <a:r>
              <a:rPr lang="en-US" dirty="0" smtClean="0"/>
              <a:t>The elements of statistical learning: Data Mining, Inference and Prediction; Hastie, </a:t>
            </a:r>
            <a:r>
              <a:rPr lang="en-US" dirty="0" err="1" smtClean="0"/>
              <a:t>Tibshirani</a:t>
            </a:r>
            <a:r>
              <a:rPr lang="en-US" dirty="0" smtClean="0"/>
              <a:t> &amp; Friedman</a:t>
            </a:r>
          </a:p>
          <a:p>
            <a:endParaRPr lang="en-US" dirty="0" smtClean="0"/>
          </a:p>
        </p:txBody>
      </p:sp>
      <p:sp>
        <p:nvSpPr>
          <p:cNvPr id="10" name="Título 4"/>
          <p:cNvSpPr txBox="1">
            <a:spLocks/>
          </p:cNvSpPr>
          <p:nvPr/>
        </p:nvSpPr>
        <p:spPr>
          <a:xfrm>
            <a:off x="321120" y="120946"/>
            <a:ext cx="7027347" cy="559374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s-ES" sz="2800" dirty="0" err="1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Regularization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5492098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Regularization. </a:t>
            </a:r>
            <a:br>
              <a:rPr lang="en-US" dirty="0" smtClean="0"/>
            </a:br>
            <a:r>
              <a:rPr lang="en-US" dirty="0" smtClean="0"/>
              <a:t>Ridge. Lasso.</a:t>
            </a:r>
            <a:endParaRPr lang="en-US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1" dirty="0" err="1" smtClean="0"/>
              <a:t>María</a:t>
            </a:r>
            <a:r>
              <a:rPr lang="en-US" i="1" dirty="0" smtClean="0"/>
              <a:t> Hernández Rubio </a:t>
            </a:r>
          </a:p>
          <a:p>
            <a:r>
              <a:rPr lang="en-US" i="1" dirty="0" smtClean="0"/>
              <a:t>@</a:t>
            </a:r>
            <a:r>
              <a:rPr lang="en-US" i="1" dirty="0" err="1" smtClean="0"/>
              <a:t>maria_hr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42566904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04.point_noise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706" y="1897529"/>
            <a:ext cx="6675820" cy="4320000"/>
          </a:xfrm>
          <a:prstGeom prst="rect">
            <a:avLst/>
          </a:prstGeom>
        </p:spPr>
      </p:pic>
      <p:sp>
        <p:nvSpPr>
          <p:cNvPr id="8" name="Título 1"/>
          <p:cNvSpPr txBox="1">
            <a:spLocks/>
          </p:cNvSpPr>
          <p:nvPr/>
        </p:nvSpPr>
        <p:spPr>
          <a:xfrm>
            <a:off x="529564" y="896523"/>
            <a:ext cx="7454307" cy="595615"/>
          </a:xfrm>
          <a:prstGeom prst="rect">
            <a:avLst/>
          </a:prstGeom>
        </p:spPr>
        <p:txBody>
          <a:bodyPr vert="horz"/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Bef>
                <a:spcPct val="20000"/>
              </a:spcBef>
              <a:spcAft>
                <a:spcPts val="600"/>
              </a:spcAft>
            </a:pPr>
            <a:r>
              <a:rPr lang="es-ES" sz="440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Motivation</a:t>
            </a:r>
            <a:endParaRPr lang="es-ES" sz="440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2" name="CuadroTexto 11"/>
          <p:cNvSpPr txBox="1"/>
          <p:nvPr/>
        </p:nvSpPr>
        <p:spPr>
          <a:xfrm>
            <a:off x="1449294" y="6399022"/>
            <a:ext cx="1449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Our train data</a:t>
            </a:r>
            <a:endParaRPr lang="en-US" dirty="0"/>
          </a:p>
        </p:txBody>
      </p:sp>
      <p:sp>
        <p:nvSpPr>
          <p:cNvPr id="13" name="Título 4"/>
          <p:cNvSpPr>
            <a:spLocks noGrp="1"/>
          </p:cNvSpPr>
          <p:nvPr>
            <p:ph type="title"/>
          </p:nvPr>
        </p:nvSpPr>
        <p:spPr>
          <a:xfrm>
            <a:off x="321120" y="120946"/>
            <a:ext cx="7027347" cy="559374"/>
          </a:xfrm>
        </p:spPr>
        <p:txBody>
          <a:bodyPr/>
          <a:lstStyle/>
          <a:p>
            <a:r>
              <a:rPr lang="es-ES" dirty="0" err="1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Overfitting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1209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/>
          <p:cNvSpPr txBox="1">
            <a:spLocks/>
          </p:cNvSpPr>
          <p:nvPr/>
        </p:nvSpPr>
        <p:spPr>
          <a:xfrm>
            <a:off x="529564" y="896523"/>
            <a:ext cx="7454307" cy="595615"/>
          </a:xfrm>
          <a:prstGeom prst="rect">
            <a:avLst/>
          </a:prstGeom>
        </p:spPr>
        <p:txBody>
          <a:bodyPr vert="horz"/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Bef>
                <a:spcPct val="20000"/>
              </a:spcBef>
              <a:spcAft>
                <a:spcPts val="600"/>
              </a:spcAft>
            </a:pPr>
            <a:r>
              <a:rPr lang="es-ES" sz="4400" dirty="0" err="1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Motivation</a:t>
            </a:r>
            <a:endParaRPr lang="es-ES" sz="440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45" name="Imagen 44" descr="01.true_polyno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706" y="1912470"/>
            <a:ext cx="6675820" cy="4320000"/>
          </a:xfrm>
          <a:prstGeom prst="rect">
            <a:avLst/>
          </a:prstGeom>
        </p:spPr>
      </p:pic>
      <p:sp>
        <p:nvSpPr>
          <p:cNvPr id="48" name="CuadroTexto 47"/>
          <p:cNvSpPr txBox="1"/>
          <p:nvPr/>
        </p:nvSpPr>
        <p:spPr>
          <a:xfrm>
            <a:off x="1449294" y="6399022"/>
            <a:ext cx="42302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Original target function: 2-degree polynomial</a:t>
            </a:r>
            <a:endParaRPr lang="en-US" dirty="0"/>
          </a:p>
        </p:txBody>
      </p:sp>
      <p:sp>
        <p:nvSpPr>
          <p:cNvPr id="49" name="Título 4"/>
          <p:cNvSpPr>
            <a:spLocks noGrp="1"/>
          </p:cNvSpPr>
          <p:nvPr>
            <p:ph type="title"/>
          </p:nvPr>
        </p:nvSpPr>
        <p:spPr>
          <a:xfrm>
            <a:off x="321120" y="120946"/>
            <a:ext cx="7027347" cy="559374"/>
          </a:xfrm>
        </p:spPr>
        <p:txBody>
          <a:bodyPr/>
          <a:lstStyle/>
          <a:p>
            <a:r>
              <a:rPr lang="es-ES" dirty="0" err="1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Overfitting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89953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Imagen 45" descr="02.true_polynom_points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706" y="1912470"/>
            <a:ext cx="6675820" cy="4320000"/>
          </a:xfrm>
          <a:prstGeom prst="rect">
            <a:avLst/>
          </a:prstGeom>
        </p:spPr>
      </p:pic>
      <p:sp>
        <p:nvSpPr>
          <p:cNvPr id="8" name="Título 1"/>
          <p:cNvSpPr txBox="1">
            <a:spLocks/>
          </p:cNvSpPr>
          <p:nvPr/>
        </p:nvSpPr>
        <p:spPr>
          <a:xfrm>
            <a:off x="529564" y="896523"/>
            <a:ext cx="7454307" cy="595615"/>
          </a:xfrm>
          <a:prstGeom prst="rect">
            <a:avLst/>
          </a:prstGeom>
        </p:spPr>
        <p:txBody>
          <a:bodyPr vert="horz"/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Bef>
                <a:spcPct val="20000"/>
              </a:spcBef>
              <a:spcAft>
                <a:spcPts val="600"/>
              </a:spcAft>
            </a:pPr>
            <a:r>
              <a:rPr lang="es-ES" sz="440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Motivation</a:t>
            </a:r>
            <a:endParaRPr lang="es-ES" sz="440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1449294" y="6399022"/>
            <a:ext cx="2828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Select a few points as training</a:t>
            </a:r>
            <a:endParaRPr lang="en-US" dirty="0"/>
          </a:p>
        </p:txBody>
      </p:sp>
      <p:sp>
        <p:nvSpPr>
          <p:cNvPr id="9" name="Título 4"/>
          <p:cNvSpPr>
            <a:spLocks noGrp="1"/>
          </p:cNvSpPr>
          <p:nvPr>
            <p:ph type="title"/>
          </p:nvPr>
        </p:nvSpPr>
        <p:spPr>
          <a:xfrm>
            <a:off x="321120" y="120946"/>
            <a:ext cx="7027347" cy="559374"/>
          </a:xfrm>
        </p:spPr>
        <p:txBody>
          <a:bodyPr/>
          <a:lstStyle/>
          <a:p>
            <a:r>
              <a:rPr lang="es-ES" dirty="0" err="1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Overfitting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36633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Imagen 46" descr="03.true_noise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706" y="1912470"/>
            <a:ext cx="6675820" cy="4320000"/>
          </a:xfrm>
          <a:prstGeom prst="rect">
            <a:avLst/>
          </a:prstGeom>
        </p:spPr>
      </p:pic>
      <p:sp>
        <p:nvSpPr>
          <p:cNvPr id="8" name="Título 1"/>
          <p:cNvSpPr txBox="1">
            <a:spLocks/>
          </p:cNvSpPr>
          <p:nvPr/>
        </p:nvSpPr>
        <p:spPr>
          <a:xfrm>
            <a:off x="529564" y="896523"/>
            <a:ext cx="7454307" cy="595615"/>
          </a:xfrm>
          <a:prstGeom prst="rect">
            <a:avLst/>
          </a:prstGeom>
        </p:spPr>
        <p:txBody>
          <a:bodyPr vert="horz"/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Bef>
                <a:spcPct val="20000"/>
              </a:spcBef>
              <a:spcAft>
                <a:spcPts val="600"/>
              </a:spcAft>
            </a:pPr>
            <a:r>
              <a:rPr lang="es-ES" sz="440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Motivation</a:t>
            </a:r>
            <a:endParaRPr lang="es-ES" sz="440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1449294" y="6399022"/>
            <a:ext cx="4353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But actual data usually have some noise (small)</a:t>
            </a:r>
            <a:endParaRPr lang="en-US" dirty="0"/>
          </a:p>
        </p:txBody>
      </p:sp>
      <p:sp>
        <p:nvSpPr>
          <p:cNvPr id="7" name="Título 4"/>
          <p:cNvSpPr>
            <a:spLocks noGrp="1"/>
          </p:cNvSpPr>
          <p:nvPr>
            <p:ph type="title"/>
          </p:nvPr>
        </p:nvSpPr>
        <p:spPr>
          <a:xfrm>
            <a:off x="321120" y="120946"/>
            <a:ext cx="7027347" cy="559374"/>
          </a:xfrm>
        </p:spPr>
        <p:txBody>
          <a:bodyPr/>
          <a:lstStyle/>
          <a:p>
            <a:r>
              <a:rPr lang="es-ES" dirty="0" err="1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Overfitting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36633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04.point_noise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706" y="1897529"/>
            <a:ext cx="6675820" cy="4320000"/>
          </a:xfrm>
          <a:prstGeom prst="rect">
            <a:avLst/>
          </a:prstGeom>
        </p:spPr>
      </p:pic>
      <p:sp>
        <p:nvSpPr>
          <p:cNvPr id="8" name="Título 1"/>
          <p:cNvSpPr txBox="1">
            <a:spLocks/>
          </p:cNvSpPr>
          <p:nvPr/>
        </p:nvSpPr>
        <p:spPr>
          <a:xfrm>
            <a:off x="529564" y="896523"/>
            <a:ext cx="7454307" cy="595615"/>
          </a:xfrm>
          <a:prstGeom prst="rect">
            <a:avLst/>
          </a:prstGeom>
        </p:spPr>
        <p:txBody>
          <a:bodyPr vert="horz"/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Bef>
                <a:spcPct val="20000"/>
              </a:spcBef>
              <a:spcAft>
                <a:spcPts val="600"/>
              </a:spcAft>
            </a:pPr>
            <a:r>
              <a:rPr lang="es-ES" sz="440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Motivation</a:t>
            </a:r>
            <a:endParaRPr lang="es-ES" sz="440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2" name="CuadroTexto 11"/>
          <p:cNvSpPr txBox="1"/>
          <p:nvPr/>
        </p:nvSpPr>
        <p:spPr>
          <a:xfrm>
            <a:off x="1449294" y="6399022"/>
            <a:ext cx="1449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Our train data</a:t>
            </a:r>
            <a:endParaRPr lang="en-US" dirty="0"/>
          </a:p>
        </p:txBody>
      </p:sp>
      <p:sp>
        <p:nvSpPr>
          <p:cNvPr id="13" name="Título 4"/>
          <p:cNvSpPr>
            <a:spLocks noGrp="1"/>
          </p:cNvSpPr>
          <p:nvPr>
            <p:ph type="title"/>
          </p:nvPr>
        </p:nvSpPr>
        <p:spPr>
          <a:xfrm>
            <a:off x="321120" y="120946"/>
            <a:ext cx="7027347" cy="559374"/>
          </a:xfrm>
        </p:spPr>
        <p:txBody>
          <a:bodyPr/>
          <a:lstStyle/>
          <a:p>
            <a:r>
              <a:rPr lang="es-ES" dirty="0" err="1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Overfitting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2395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DS8_Maria_Hernandez">
  <a:themeElements>
    <a:clrScheme name="Orgánico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ánico">
      <a:majorFont>
        <a:latin typeface="Garamond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ánico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Presentación1" id="{FC3864E3-9B31-4AAD-BB89-ADDEE938E506}" vid="{3811AAAA-04FA-4190-B2D6-382351E6AE47}"/>
    </a:ext>
  </a:extLst>
</a:theme>
</file>

<file path=ppt/theme/theme2.xml><?xml version="1.0" encoding="utf-8"?>
<a:theme xmlns:a="http://schemas.openxmlformats.org/drawingml/2006/main" name="1_DS8_Maria_Hernandez">
  <a:themeElements>
    <a:clrScheme name="Orgánico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ánico">
      <a:majorFont>
        <a:latin typeface="Garamond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ánico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Presentación1" id="{FC3864E3-9B31-4AAD-BB89-ADDEE938E506}" vid="{3811AAAA-04FA-4190-B2D6-382351E6AE47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A6872C23FC8E1947AC8521F9A228FB4E" ma:contentTypeVersion="8" ma:contentTypeDescription="Crear nuevo documento." ma:contentTypeScope="" ma:versionID="bb8f1e04e235c8be504e364d1e55da9f">
  <xsd:schema xmlns:xsd="http://www.w3.org/2001/XMLSchema" xmlns:xs="http://www.w3.org/2001/XMLSchema" xmlns:p="http://schemas.microsoft.com/office/2006/metadata/properties" xmlns:ns2="23f58540-22b4-45ac-8bc8-ec64c7919c32" xmlns:ns3="0910e0de-ccbb-42b3-b6ce-bcc211e70987" targetNamespace="http://schemas.microsoft.com/office/2006/metadata/properties" ma:root="true" ma:fieldsID="8488e2e653b694e96f64b771c7c3e40a" ns2:_="" ns3:_="">
    <xsd:import namespace="23f58540-22b4-45ac-8bc8-ec64c7919c32"/>
    <xsd:import namespace="0910e0de-ccbb-42b3-b6ce-bcc211e70987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DateTaken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f58540-22b4-45ac-8bc8-ec64c7919c3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Compartid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Detalles de uso compartido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910e0de-ccbb-42b3-b6ce-bcc211e7098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MediaServiceAutoTags" ma:internalName="MediaServiceAutoTags" ma:readOnly="true">
      <xsd:simpleType>
        <xsd:restriction base="dms:Text"/>
      </xsd:simpleType>
    </xsd:element>
    <xsd:element name="MediaServiceOCR" ma:index="13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5" nillable="true" ma:displayName="MediaServiceLocation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13DCFF7-438F-4187-A0E1-C12B59F10BD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3f58540-22b4-45ac-8bc8-ec64c7919c32"/>
    <ds:schemaRef ds:uri="0910e0de-ccbb-42b3-b6ce-bcc211e7098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0497C6D-3B42-43C0-9C21-6FC53FC8C7D1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9DAD86DE-3C85-492C-ABE8-144C272E17B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14554</TotalTime>
  <Words>906</Words>
  <Application>Microsoft Macintosh PowerPoint</Application>
  <PresentationFormat>Presentación en pantalla (4:3)</PresentationFormat>
  <Paragraphs>202</Paragraphs>
  <Slides>48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2</vt:i4>
      </vt:variant>
      <vt:variant>
        <vt:lpstr>Títulos de diapositiva</vt:lpstr>
      </vt:variant>
      <vt:variant>
        <vt:i4>48</vt:i4>
      </vt:variant>
    </vt:vector>
  </HeadingPairs>
  <TitlesOfParts>
    <vt:vector size="50" baseType="lpstr">
      <vt:lpstr>DS8_Maria_Hernandez</vt:lpstr>
      <vt:lpstr>1_DS8_Maria_Hernandez</vt:lpstr>
      <vt:lpstr>Presentación de PowerPoint</vt:lpstr>
      <vt:lpstr>Presentación de PowerPoint</vt:lpstr>
      <vt:lpstr>Agenda</vt:lpstr>
      <vt:lpstr>Overfitting</vt:lpstr>
      <vt:lpstr>Overfitting</vt:lpstr>
      <vt:lpstr>Overfitting</vt:lpstr>
      <vt:lpstr>Overfitting</vt:lpstr>
      <vt:lpstr>Overfitting</vt:lpstr>
      <vt:lpstr>Overfitting</vt:lpstr>
      <vt:lpstr>Overfitting</vt:lpstr>
      <vt:lpstr>Overfitting</vt:lpstr>
      <vt:lpstr>Overfitting</vt:lpstr>
      <vt:lpstr>Overfitting</vt:lpstr>
      <vt:lpstr>Overfitting</vt:lpstr>
      <vt:lpstr>Overfitting</vt:lpstr>
      <vt:lpstr>Overfitting</vt:lpstr>
      <vt:lpstr>Overfitting</vt:lpstr>
      <vt:lpstr>Overfitting</vt:lpstr>
      <vt:lpstr>Overfitting</vt:lpstr>
      <vt:lpstr>Overfitting</vt:lpstr>
      <vt:lpstr>Overfitting</vt:lpstr>
      <vt:lpstr>Overfitting</vt:lpstr>
      <vt:lpstr>Overfitting</vt:lpstr>
      <vt:lpstr>Overfitting</vt:lpstr>
      <vt:lpstr>Regularization</vt:lpstr>
      <vt:lpstr>Presentación de PowerPoint</vt:lpstr>
      <vt:lpstr>Regularization</vt:lpstr>
      <vt:lpstr>Regularization</vt:lpstr>
      <vt:lpstr>Lasso y Ridge</vt:lpstr>
      <vt:lpstr>Regularization</vt:lpstr>
      <vt:lpstr>Ridge Regression</vt:lpstr>
      <vt:lpstr>Ridge Regression</vt:lpstr>
      <vt:lpstr>Ridge Regression</vt:lpstr>
      <vt:lpstr>Regularization</vt:lpstr>
      <vt:lpstr>Ridge Regression</vt:lpstr>
      <vt:lpstr>Regularization</vt:lpstr>
      <vt:lpstr>Overfitting</vt:lpstr>
      <vt:lpstr>Overfitting</vt:lpstr>
      <vt:lpstr>Overfitting</vt:lpstr>
      <vt:lpstr>Overfitting</vt:lpstr>
      <vt:lpstr>Regularization</vt:lpstr>
      <vt:lpstr>Regularization</vt:lpstr>
      <vt:lpstr>Beyond Linear Regression</vt:lpstr>
      <vt:lpstr>Regularization</vt:lpstr>
      <vt:lpstr>Regularization</vt:lpstr>
      <vt:lpstr>Regularization</vt:lpstr>
      <vt:lpstr>Presentación de PowerPoint</vt:lpstr>
      <vt:lpstr>Regularization.  Ridge. Lasso.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Lorena de la Balsa</dc:creator>
  <cp:lastModifiedBy>Maria Hernandez</cp:lastModifiedBy>
  <cp:revision>229</cp:revision>
  <dcterms:created xsi:type="dcterms:W3CDTF">2016-04-19T10:55:24Z</dcterms:created>
  <dcterms:modified xsi:type="dcterms:W3CDTF">2018-07-28T07:32:22Z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0x010100A6872C23FC8E1947AC8521F9A228FB4E</vt:lpwstr>
  </property>
</Properties>
</file>